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21"/>
  </p:notesMasterIdLst>
  <p:sldIdLst>
    <p:sldId id="257" r:id="rId3"/>
    <p:sldId id="263" r:id="rId4"/>
    <p:sldId id="274" r:id="rId5"/>
    <p:sldId id="261" r:id="rId6"/>
    <p:sldId id="277" r:id="rId7"/>
    <p:sldId id="275" r:id="rId8"/>
    <p:sldId id="276" r:id="rId9"/>
    <p:sldId id="278" r:id="rId10"/>
    <p:sldId id="279" r:id="rId11"/>
    <p:sldId id="280" r:id="rId12"/>
    <p:sldId id="282" r:id="rId13"/>
    <p:sldId id="284" r:id="rId14"/>
    <p:sldId id="285" r:id="rId15"/>
    <p:sldId id="286" r:id="rId16"/>
    <p:sldId id="283" r:id="rId17"/>
    <p:sldId id="281" r:id="rId18"/>
    <p:sldId id="273" r:id="rId19"/>
    <p:sldId id="28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27D2A-2A44-45D2-B395-45F61DC509DD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D2432-628C-44B0-B8D8-0848DB3A9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058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42E5A-AB61-42B3-A086-140B745B4FCD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768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69DC4-D7C2-4497-A3FE-27FA3599DFA0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397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566B99B5-CBC9-D80E-DBC0-49A8A94D5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750219BA-D24C-0F24-6135-072364CA6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F6A2B2A7-B26C-01B0-C3A8-C27323C8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843C5A-5320-4C7E-9346-0822AB2923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5594126"/>
      </p:ext>
    </p:extLst>
  </p:cSld>
  <p:clrMapOvr>
    <a:masterClrMapping/>
  </p:clrMapOvr>
  <p:transition spd="slow"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490967A-418E-44F5-A3F6-65D1C86C63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86FBCC4-DFA6-4932-AB36-FF8A33E60F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1BE646B-6641-4D3F-8F23-E2DACC8C9E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76830-96EC-43F2-90A9-50B7B6BECB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5215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3902076"/>
            <a:ext cx="4533900" cy="2949575"/>
            <a:chOff x="0" y="2458"/>
            <a:chExt cx="2142" cy="1858"/>
          </a:xfrm>
        </p:grpSpPr>
        <p:sp>
          <p:nvSpPr>
            <p:cNvPr id="2355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  <a:ea typeface="ＭＳ Ｐゴシック" panose="020B0600070205080204" pitchFamily="34" charset="-128"/>
              </a:endParaRPr>
            </a:p>
          </p:txBody>
        </p:sp>
        <p:sp>
          <p:nvSpPr>
            <p:cNvPr id="2355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  <a:ea typeface="ＭＳ Ｐゴシック" panose="020B0600070205080204" pitchFamily="34" charset="-128"/>
              </a:endParaRPr>
            </a:p>
          </p:txBody>
        </p:sp>
        <p:sp>
          <p:nvSpPr>
            <p:cNvPr id="2355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  <a:ea typeface="ＭＳ Ｐゴシック" panose="020B0600070205080204" pitchFamily="34" charset="-128"/>
              </a:endParaRPr>
            </a:p>
          </p:txBody>
        </p:sp>
        <p:sp>
          <p:nvSpPr>
            <p:cNvPr id="2355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  <a:ea typeface="ＭＳ Ｐゴシック" panose="020B0600070205080204" pitchFamily="34" charset="-128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1800">
                <a:solidFill>
                  <a:srgbClr val="FFFFFF"/>
                </a:solidFill>
              </a:endParaRPr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1800">
                <a:solidFill>
                  <a:srgbClr val="FFFFFF"/>
                </a:solidFill>
              </a:endParaRPr>
            </a:p>
          </p:txBody>
        </p:sp>
        <p:sp>
          <p:nvSpPr>
            <p:cNvPr id="1038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1800">
                <a:solidFill>
                  <a:srgbClr val="FFFFFF"/>
                </a:solidFill>
              </a:endParaRPr>
            </a:p>
          </p:txBody>
        </p:sp>
      </p:grpSp>
      <p:sp>
        <p:nvSpPr>
          <p:cNvPr id="2356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356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3564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3565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3566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FF9569-89B8-4257-BBA7-8CE241E23F51}" type="slidenum">
              <a:rPr lang="en-US" altLang="en-US">
                <a:solidFill>
                  <a:srgbClr val="FFFFFF"/>
                </a:solidFill>
                <a:ea typeface="ＭＳ Ｐゴシック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FFFFFF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651690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6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ＭＳ Ｐゴシック" pitchFamily="-84" charset="-128"/>
          <a:cs typeface="ＭＳ Ｐゴシック" pitchFamily="-8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pitchFamily="-84" charset="-128"/>
          <a:cs typeface="ＭＳ Ｐゴシック" pitchFamily="-8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pitchFamily="-84" charset="-128"/>
          <a:cs typeface="ＭＳ Ｐゴシック" pitchFamily="-8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pitchFamily="-84" charset="-128"/>
          <a:cs typeface="ＭＳ Ｐゴシック" pitchFamily="-8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pitchFamily="-84" charset="-128"/>
          <a:cs typeface="ＭＳ Ｐゴシック" pitchFamily="-8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ＭＳ Ｐゴシック" pitchFamily="-84" charset="-128"/>
          <a:cs typeface="ＭＳ Ｐゴシック" pitchFamily="-8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ＭＳ Ｐゴシック" pitchFamily="-8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ＭＳ Ｐゴシック" pitchFamily="-8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ＭＳ Ｐゴシック" pitchFamily="-8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ＭＳ Ｐゴシック" pitchFamily="-8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-84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-84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-84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-84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3902076"/>
            <a:ext cx="4533900" cy="2949575"/>
            <a:chOff x="0" y="2458"/>
            <a:chExt cx="2142" cy="1858"/>
          </a:xfrm>
        </p:grpSpPr>
        <p:sp>
          <p:nvSpPr>
            <p:cNvPr id="2355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  <a:ea typeface="ＭＳ Ｐゴシック" panose="020B0600070205080204" pitchFamily="34" charset="-128"/>
              </a:endParaRPr>
            </a:p>
          </p:txBody>
        </p:sp>
        <p:sp>
          <p:nvSpPr>
            <p:cNvPr id="2355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  <a:ea typeface="ＭＳ Ｐゴシック" panose="020B0600070205080204" pitchFamily="34" charset="-128"/>
              </a:endParaRPr>
            </a:p>
          </p:txBody>
        </p:sp>
        <p:sp>
          <p:nvSpPr>
            <p:cNvPr id="2355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  <a:ea typeface="ＭＳ Ｐゴシック" panose="020B0600070205080204" pitchFamily="34" charset="-128"/>
              </a:endParaRPr>
            </a:p>
          </p:txBody>
        </p:sp>
        <p:sp>
          <p:nvSpPr>
            <p:cNvPr id="2355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800">
                <a:solidFill>
                  <a:srgbClr val="FFFFFF"/>
                </a:solidFill>
                <a:ea typeface="ＭＳ Ｐゴシック" panose="020B0600070205080204" pitchFamily="34" charset="-128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1800">
                <a:solidFill>
                  <a:srgbClr val="FFFFFF"/>
                </a:solidFill>
              </a:endParaRPr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1800">
                <a:solidFill>
                  <a:srgbClr val="FFFFFF"/>
                </a:solidFill>
              </a:endParaRPr>
            </a:p>
          </p:txBody>
        </p:sp>
        <p:sp>
          <p:nvSpPr>
            <p:cNvPr id="1038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8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1800">
                <a:solidFill>
                  <a:srgbClr val="FFFFFF"/>
                </a:solidFill>
              </a:endParaRPr>
            </a:p>
          </p:txBody>
        </p:sp>
      </p:grpSp>
      <p:sp>
        <p:nvSpPr>
          <p:cNvPr id="2356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356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3564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3565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3566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FF9569-89B8-4257-BBA7-8CE241E23F51}" type="slidenum">
              <a:rPr lang="en-US" altLang="en-US">
                <a:solidFill>
                  <a:srgbClr val="FFFFFF"/>
                </a:solidFill>
                <a:ea typeface="ＭＳ Ｐゴシック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FFFFFF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468271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766" r:id="rId2"/>
    <p:sldLayoutId id="2147483767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ＭＳ Ｐゴシック" pitchFamily="-84" charset="-128"/>
          <a:cs typeface="ＭＳ Ｐゴシック" pitchFamily="-8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pitchFamily="-84" charset="-128"/>
          <a:cs typeface="ＭＳ Ｐゴシック" pitchFamily="-8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pitchFamily="-84" charset="-128"/>
          <a:cs typeface="ＭＳ Ｐゴシック" pitchFamily="-8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pitchFamily="-84" charset="-128"/>
          <a:cs typeface="ＭＳ Ｐゴシック" pitchFamily="-8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pitchFamily="-84" charset="-128"/>
          <a:cs typeface="ＭＳ Ｐゴシック" pitchFamily="-8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ＭＳ Ｐゴシック" pitchFamily="-84" charset="-128"/>
          <a:cs typeface="ＭＳ Ｐゴシック" pitchFamily="-8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ＭＳ Ｐゴシック" pitchFamily="-8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ＭＳ Ｐゴシック" pitchFamily="-8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ＭＳ Ｐゴシック" pitchFamily="-8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ＭＳ Ｐゴシック" pitchFamily="-8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-84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-84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-84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-84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391478"/>
            <a:ext cx="8229600" cy="3661397"/>
          </a:xfrm>
          <a:solidFill>
            <a:srgbClr val="CC0000"/>
          </a:solidFill>
        </p:spPr>
        <p:txBody>
          <a:bodyPr/>
          <a:lstStyle/>
          <a:p>
            <a:pPr eaLnBrk="1" hangingPunct="1">
              <a:defRPr/>
            </a:pPr>
            <a:r>
              <a:rPr lang="en-US" altLang="en-US" sz="4800" dirty="0">
                <a:solidFill>
                  <a:schemeClr val="tx1"/>
                </a:solidFill>
              </a:rPr>
              <a:t>8</a:t>
            </a:r>
            <a:r>
              <a:rPr lang="en-US" altLang="en-US" sz="4800" baseline="30000" dirty="0">
                <a:solidFill>
                  <a:schemeClr val="tx1"/>
                </a:solidFill>
              </a:rPr>
              <a:t>th</a:t>
            </a:r>
            <a:r>
              <a:rPr lang="en-US" altLang="en-US" sz="4800" dirty="0">
                <a:solidFill>
                  <a:schemeClr val="tx1"/>
                </a:solidFill>
              </a:rPr>
              <a:t> Grade Science</a:t>
            </a:r>
            <a:br>
              <a:rPr lang="en-US" altLang="en-US" sz="4800" dirty="0">
                <a:solidFill>
                  <a:schemeClr val="tx1"/>
                </a:solidFill>
              </a:rPr>
            </a:br>
            <a:r>
              <a:rPr lang="en-US" altLang="en-US" sz="4800" dirty="0">
                <a:solidFill>
                  <a:schemeClr val="tx1"/>
                </a:solidFill>
              </a:rPr>
              <a:t>Chapter 11-2</a:t>
            </a:r>
            <a:br>
              <a:rPr lang="en-US" altLang="en-US" sz="4800" dirty="0">
                <a:solidFill>
                  <a:schemeClr val="tx1"/>
                </a:solidFill>
              </a:rPr>
            </a:br>
            <a:r>
              <a:rPr lang="en-US" altLang="en-US" sz="4800" dirty="0">
                <a:solidFill>
                  <a:schemeClr val="tx1"/>
                </a:solidFill>
              </a:rPr>
              <a:t>Speed and Velocity</a:t>
            </a:r>
            <a:br>
              <a:rPr lang="en-US" altLang="en-US" sz="4800" dirty="0"/>
            </a:br>
            <a:endParaRPr lang="en-US" altLang="en-US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793" y="318215"/>
            <a:ext cx="11146221" cy="1029736"/>
          </a:xfrm>
          <a:solidFill>
            <a:srgbClr val="CC0000"/>
          </a:solidFill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Velocity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669" y="1671145"/>
            <a:ext cx="11146221" cy="4729655"/>
          </a:xfrm>
        </p:spPr>
        <p:txBody>
          <a:bodyPr>
            <a:normAutofit/>
          </a:bodyPr>
          <a:lstStyle/>
          <a:p>
            <a:r>
              <a:rPr lang="en-US" sz="4000" dirty="0"/>
              <a:t>Velocity is a vector</a:t>
            </a:r>
          </a:p>
          <a:p>
            <a:r>
              <a:rPr lang="en-US" sz="4000" dirty="0"/>
              <a:t>Velocity is speed in a given </a:t>
            </a:r>
            <a:r>
              <a:rPr lang="en-US" sz="4000" b="1" dirty="0">
                <a:solidFill>
                  <a:srgbClr val="FFFF00"/>
                </a:solidFill>
              </a:rPr>
              <a:t>direction</a:t>
            </a:r>
            <a:r>
              <a:rPr lang="en-US" sz="4000" dirty="0"/>
              <a:t>.  </a:t>
            </a:r>
          </a:p>
          <a:p>
            <a:r>
              <a:rPr lang="en-US" sz="4000" dirty="0"/>
              <a:t>It is also determined by using the distance from the </a:t>
            </a:r>
            <a:r>
              <a:rPr lang="en-US" sz="4000" b="1" dirty="0">
                <a:solidFill>
                  <a:srgbClr val="FFFF00"/>
                </a:solidFill>
              </a:rPr>
              <a:t>starting</a:t>
            </a:r>
            <a:r>
              <a:rPr lang="en-US" sz="4000" dirty="0"/>
              <a:t> position to the ending position, rather than the distance of the path taken.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19862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793" y="318215"/>
            <a:ext cx="11146221" cy="1210334"/>
          </a:xfrm>
          <a:solidFill>
            <a:srgbClr val="CC0000"/>
          </a:solidFill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  <a:latin typeface="Arial"/>
              </a:rPr>
              <a:t>3</a:t>
            </a:r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/>
                <a:ea typeface="ＭＳ Ｐゴシック" pitchFamily="-84" charset="-128"/>
              </a:rPr>
              <a:t> Things you need to know to describe or calculate velocity</a:t>
            </a:r>
            <a:endParaRPr lang="en-US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669" y="1671145"/>
            <a:ext cx="11146221" cy="4729655"/>
          </a:xfrm>
        </p:spPr>
        <p:txBody>
          <a:bodyPr>
            <a:normAutofit/>
          </a:bodyPr>
          <a:lstStyle/>
          <a:p>
            <a:r>
              <a:rPr lang="en-US" sz="4000" dirty="0"/>
              <a:t>Distance</a:t>
            </a:r>
          </a:p>
          <a:p>
            <a:r>
              <a:rPr lang="en-US" sz="4000" dirty="0"/>
              <a:t>Time</a:t>
            </a:r>
          </a:p>
          <a:p>
            <a:r>
              <a:rPr lang="en-US" sz="4000" dirty="0"/>
              <a:t>Direction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76180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793" y="318215"/>
            <a:ext cx="11146221" cy="1210334"/>
          </a:xfrm>
          <a:solidFill>
            <a:srgbClr val="CC0000"/>
          </a:solidFill>
        </p:spPr>
        <p:txBody>
          <a:bodyPr/>
          <a:lstStyle/>
          <a:p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/>
                <a:ea typeface="ＭＳ Ｐゴシック" pitchFamily="-84" charset="-128"/>
              </a:rPr>
              <a:t>Combining Velocities by Vector addition</a:t>
            </a:r>
            <a:endParaRPr lang="en-US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669" y="1671145"/>
            <a:ext cx="11146221" cy="4729655"/>
          </a:xfrm>
        </p:spPr>
        <p:txBody>
          <a:bodyPr>
            <a:normAutofit/>
          </a:bodyPr>
          <a:lstStyle/>
          <a:p>
            <a:r>
              <a:rPr lang="en-US" sz="4000" dirty="0"/>
              <a:t>Same direction</a:t>
            </a:r>
          </a:p>
          <a:p>
            <a:r>
              <a:rPr lang="en-US" sz="4000" dirty="0"/>
              <a:t>12 km/</a:t>
            </a:r>
            <a:r>
              <a:rPr lang="en-US" sz="4000" dirty="0" err="1"/>
              <a:t>hr</a:t>
            </a:r>
            <a:r>
              <a:rPr lang="en-US" sz="4000" dirty="0"/>
              <a:t> + 5 km/</a:t>
            </a:r>
            <a:r>
              <a:rPr lang="en-US" sz="4000" dirty="0" err="1"/>
              <a:t>hr</a:t>
            </a:r>
            <a:r>
              <a:rPr lang="en-US" sz="4000" dirty="0"/>
              <a:t> = </a:t>
            </a:r>
          </a:p>
          <a:p>
            <a:r>
              <a:rPr lang="en-US" sz="4000" dirty="0"/>
              <a:t>17 km/</a:t>
            </a:r>
            <a:r>
              <a:rPr lang="en-US" sz="4000" dirty="0" err="1"/>
              <a:t>hr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46A0C0-6BD5-8757-DBF5-23697EB1C3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6862" y="1862848"/>
            <a:ext cx="5047538" cy="4251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183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793" y="318215"/>
            <a:ext cx="11146221" cy="1210334"/>
          </a:xfrm>
          <a:solidFill>
            <a:srgbClr val="CC0000"/>
          </a:solidFill>
        </p:spPr>
        <p:txBody>
          <a:bodyPr/>
          <a:lstStyle/>
          <a:p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/>
                <a:ea typeface="ＭＳ Ｐゴシック" pitchFamily="-84" charset="-128"/>
              </a:rPr>
              <a:t>Combining Velocities by Vector addition</a:t>
            </a:r>
            <a:endParaRPr lang="en-US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669" y="1671145"/>
            <a:ext cx="11146221" cy="4729655"/>
          </a:xfrm>
        </p:spPr>
        <p:txBody>
          <a:bodyPr>
            <a:normAutofit/>
          </a:bodyPr>
          <a:lstStyle/>
          <a:p>
            <a:r>
              <a:rPr lang="en-US" sz="4000" dirty="0"/>
              <a:t>Opposite direction</a:t>
            </a:r>
          </a:p>
          <a:p>
            <a:r>
              <a:rPr lang="en-US" sz="4000" dirty="0"/>
              <a:t>12 km/</a:t>
            </a:r>
            <a:r>
              <a:rPr lang="en-US" sz="4000" dirty="0" err="1"/>
              <a:t>hr</a:t>
            </a:r>
            <a:r>
              <a:rPr lang="en-US" sz="4000" dirty="0"/>
              <a:t> - 5 km/</a:t>
            </a:r>
            <a:r>
              <a:rPr lang="en-US" sz="4000" dirty="0" err="1"/>
              <a:t>hr</a:t>
            </a:r>
            <a:r>
              <a:rPr lang="en-US" sz="4000" dirty="0"/>
              <a:t> = </a:t>
            </a:r>
          </a:p>
          <a:p>
            <a:r>
              <a:rPr lang="en-US" sz="4000" dirty="0"/>
              <a:t>7 km/</a:t>
            </a:r>
            <a:r>
              <a:rPr lang="en-US" sz="4000" dirty="0" err="1"/>
              <a:t>hr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46A0C0-6BD5-8757-DBF5-23697EB1C3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6862" y="1862848"/>
            <a:ext cx="5047538" cy="4251349"/>
          </a:xfrm>
          <a:prstGeom prst="rect">
            <a:avLst/>
          </a:prstGeom>
        </p:spPr>
      </p:pic>
      <p:sp>
        <p:nvSpPr>
          <p:cNvPr id="7" name="Arrow: Left 6">
            <a:extLst>
              <a:ext uri="{FF2B5EF4-FFF2-40B4-BE49-F238E27FC236}">
                <a16:creationId xmlns:a16="http://schemas.microsoft.com/office/drawing/2014/main" id="{CE4C3E8F-051D-4A10-6D11-E788F310815B}"/>
              </a:ext>
            </a:extLst>
          </p:cNvPr>
          <p:cNvSpPr/>
          <p:nvPr/>
        </p:nvSpPr>
        <p:spPr bwMode="auto">
          <a:xfrm>
            <a:off x="7874758" y="2811437"/>
            <a:ext cx="1187355" cy="272956"/>
          </a:xfrm>
          <a:prstGeom prst="lef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425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793" y="318215"/>
            <a:ext cx="11146221" cy="1210334"/>
          </a:xfrm>
          <a:solidFill>
            <a:srgbClr val="CC0000"/>
          </a:solidFill>
        </p:spPr>
        <p:txBody>
          <a:bodyPr/>
          <a:lstStyle/>
          <a:p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/>
                <a:ea typeface="ＭＳ Ｐゴシック" pitchFamily="-84" charset="-128"/>
              </a:rPr>
              <a:t>Combining Velocities by Vector addition</a:t>
            </a:r>
            <a:endParaRPr lang="en-US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669" y="1671145"/>
            <a:ext cx="11146221" cy="4729655"/>
          </a:xfrm>
        </p:spPr>
        <p:txBody>
          <a:bodyPr>
            <a:normAutofit/>
          </a:bodyPr>
          <a:lstStyle/>
          <a:p>
            <a:r>
              <a:rPr lang="en-US" sz="4000" dirty="0"/>
              <a:t>Right Angles</a:t>
            </a:r>
          </a:p>
          <a:p>
            <a:r>
              <a:rPr lang="en-US" sz="4000" dirty="0"/>
              <a:t>a</a:t>
            </a:r>
            <a:r>
              <a:rPr lang="en-US" sz="4000" baseline="30000" dirty="0"/>
              <a:t>2</a:t>
            </a:r>
            <a:r>
              <a:rPr lang="en-US" sz="4000" dirty="0"/>
              <a:t> + </a:t>
            </a:r>
            <a:r>
              <a:rPr lang="en-US" sz="4000" dirty="0">
                <a:solidFill>
                  <a:srgbClr val="FFFFFF"/>
                </a:solidFill>
              </a:rPr>
              <a:t>b</a:t>
            </a:r>
            <a:r>
              <a:rPr lang="en-US" sz="4000" baseline="30000" dirty="0">
                <a:solidFill>
                  <a:srgbClr val="FFFFFF"/>
                </a:solidFill>
              </a:rPr>
              <a:t>2 </a:t>
            </a:r>
            <a:r>
              <a:rPr lang="en-US" sz="4000" dirty="0">
                <a:solidFill>
                  <a:srgbClr val="FFFFFF"/>
                </a:solidFill>
              </a:rPr>
              <a:t>= c</a:t>
            </a:r>
            <a:r>
              <a:rPr lang="en-US" sz="4000" baseline="30000" dirty="0">
                <a:solidFill>
                  <a:srgbClr val="FFFFFF"/>
                </a:solidFill>
              </a:rPr>
              <a:t>2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</a:p>
          <a:p>
            <a:pPr lvl="0">
              <a:buClr>
                <a:srgbClr val="FFFFCC"/>
              </a:buClr>
            </a:pPr>
            <a:r>
              <a:rPr lang="en-US" sz="4000" dirty="0">
                <a:solidFill>
                  <a:srgbClr val="FFFFFF"/>
                </a:solidFill>
              </a:rPr>
              <a:t>12km/hr</a:t>
            </a:r>
            <a:r>
              <a:rPr lang="en-US" sz="4000" baseline="30000" dirty="0">
                <a:solidFill>
                  <a:srgbClr val="FFFFFF"/>
                </a:solidFill>
              </a:rPr>
              <a:t>2</a:t>
            </a:r>
            <a:r>
              <a:rPr lang="en-US" sz="4000" dirty="0">
                <a:solidFill>
                  <a:srgbClr val="FFFFFF"/>
                </a:solidFill>
              </a:rPr>
              <a:t> + 5km/hr</a:t>
            </a:r>
            <a:r>
              <a:rPr lang="en-US" sz="4000" baseline="30000" dirty="0">
                <a:solidFill>
                  <a:srgbClr val="FFFFFF"/>
                </a:solidFill>
              </a:rPr>
              <a:t>2 </a:t>
            </a:r>
            <a:r>
              <a:rPr lang="en-US" sz="4000" dirty="0">
                <a:solidFill>
                  <a:srgbClr val="FFFFFF"/>
                </a:solidFill>
              </a:rPr>
              <a:t>= c</a:t>
            </a:r>
            <a:r>
              <a:rPr lang="en-US" sz="4000" baseline="30000" dirty="0">
                <a:solidFill>
                  <a:srgbClr val="FFFFFF"/>
                </a:solidFill>
              </a:rPr>
              <a:t>2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</a:p>
          <a:p>
            <a:pPr lvl="0">
              <a:buClr>
                <a:srgbClr val="FFFFCC"/>
              </a:buClr>
            </a:pPr>
            <a:r>
              <a:rPr lang="en-US" sz="4000" dirty="0">
                <a:solidFill>
                  <a:srgbClr val="FFFFFF"/>
                </a:solidFill>
              </a:rPr>
              <a:t>144km/</a:t>
            </a:r>
            <a:r>
              <a:rPr lang="en-US" sz="4000" dirty="0" err="1">
                <a:solidFill>
                  <a:srgbClr val="FFFFFF"/>
                </a:solidFill>
              </a:rPr>
              <a:t>hr</a:t>
            </a:r>
            <a:r>
              <a:rPr lang="en-US" sz="4000" dirty="0">
                <a:solidFill>
                  <a:srgbClr val="FFFFFF"/>
                </a:solidFill>
              </a:rPr>
              <a:t> + 25km/</a:t>
            </a:r>
            <a:r>
              <a:rPr lang="en-US" sz="4000" dirty="0" err="1">
                <a:solidFill>
                  <a:srgbClr val="FFFFFF"/>
                </a:solidFill>
              </a:rPr>
              <a:t>hr</a:t>
            </a:r>
            <a:r>
              <a:rPr lang="en-US" sz="4000" baseline="30000" dirty="0">
                <a:solidFill>
                  <a:srgbClr val="FFFFFF"/>
                </a:solidFill>
              </a:rPr>
              <a:t> </a:t>
            </a:r>
            <a:r>
              <a:rPr lang="en-US" sz="4000" dirty="0">
                <a:solidFill>
                  <a:srgbClr val="FFFFFF"/>
                </a:solidFill>
              </a:rPr>
              <a:t>= c</a:t>
            </a:r>
            <a:r>
              <a:rPr lang="en-US" sz="4000" baseline="30000" dirty="0">
                <a:solidFill>
                  <a:srgbClr val="FFFFFF"/>
                </a:solidFill>
              </a:rPr>
              <a:t>2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</a:p>
          <a:p>
            <a:pPr lvl="0">
              <a:buClr>
                <a:srgbClr val="FFFFCC"/>
              </a:buClr>
            </a:pPr>
            <a:r>
              <a:rPr lang="en-US" sz="4000" dirty="0">
                <a:solidFill>
                  <a:srgbClr val="FFFFFF"/>
                </a:solidFill>
              </a:rPr>
              <a:t>169 = c</a:t>
            </a:r>
            <a:r>
              <a:rPr lang="en-US" sz="4000" baseline="30000" dirty="0">
                <a:solidFill>
                  <a:srgbClr val="FFFFFF"/>
                </a:solidFill>
              </a:rPr>
              <a:t>2</a:t>
            </a:r>
          </a:p>
          <a:p>
            <a:pPr lvl="0">
              <a:buClr>
                <a:srgbClr val="FFFFCC"/>
              </a:buClr>
            </a:pPr>
            <a:r>
              <a:rPr lang="en-US" sz="4000" dirty="0">
                <a:solidFill>
                  <a:srgbClr val="FFFFFF"/>
                </a:solidFill>
              </a:rPr>
              <a:t>C = 13km/</a:t>
            </a:r>
            <a:r>
              <a:rPr lang="en-US" sz="4000" dirty="0" err="1">
                <a:solidFill>
                  <a:srgbClr val="FFFFFF"/>
                </a:solidFill>
              </a:rPr>
              <a:t>hr</a:t>
            </a:r>
            <a:endParaRPr lang="en-US" sz="4000" dirty="0">
              <a:solidFill>
                <a:srgbClr val="FFFFFF"/>
              </a:solidFill>
            </a:endParaRPr>
          </a:p>
          <a:p>
            <a:pPr lvl="0">
              <a:buClr>
                <a:srgbClr val="FFFFCC"/>
              </a:buClr>
            </a:pPr>
            <a:endParaRPr lang="en-US" sz="4000" baseline="300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US" sz="4000" dirty="0"/>
          </a:p>
          <a:p>
            <a:endParaRPr lang="en-US" sz="2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36F8129-75F6-1088-D08B-519E255AAB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2147" y="1776839"/>
            <a:ext cx="5235264" cy="4378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418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793" y="318215"/>
            <a:ext cx="11146221" cy="1210334"/>
          </a:xfrm>
          <a:solidFill>
            <a:srgbClr val="CC0000"/>
          </a:solidFill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  <a:latin typeface="Arial"/>
              </a:rPr>
              <a:t>Combining Velocities by Vector addition</a:t>
            </a:r>
            <a:endParaRPr lang="en-US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669" y="1671145"/>
            <a:ext cx="11146221" cy="4729655"/>
          </a:xfrm>
        </p:spPr>
        <p:txBody>
          <a:bodyPr>
            <a:normAutofit/>
          </a:bodyPr>
          <a:lstStyle/>
          <a:p>
            <a:r>
              <a:rPr lang="en-US" sz="4000" dirty="0"/>
              <a:t>Same direction – add</a:t>
            </a:r>
          </a:p>
          <a:p>
            <a:r>
              <a:rPr lang="en-US" sz="4000" dirty="0"/>
              <a:t>Opposing/Opposite direction </a:t>
            </a:r>
            <a:r>
              <a:rPr lang="en-US" sz="4000"/>
              <a:t>– Subtract</a:t>
            </a:r>
            <a:endParaRPr lang="en-US" sz="4000" dirty="0"/>
          </a:p>
          <a:p>
            <a:r>
              <a:rPr lang="en-US" sz="4000" dirty="0"/>
              <a:t>Right Angles – Pythagorean Theorem</a:t>
            </a:r>
          </a:p>
          <a:p>
            <a:pPr marL="0" indent="0">
              <a:buNone/>
            </a:pPr>
            <a:r>
              <a:rPr lang="en-US" sz="4000" dirty="0"/>
              <a:t>	- 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10199"/>
                  </a:outerShdw>
                </a:effectLst>
                <a:uLnTx/>
                <a:uFillTx/>
                <a:latin typeface="Arial"/>
                <a:ea typeface="ＭＳ Ｐゴシック" pitchFamily="-84" charset="-128"/>
              </a:rPr>
              <a:t>a</a:t>
            </a:r>
            <a:r>
              <a:rPr kumimoji="0" lang="en-US" sz="4000" b="0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10199"/>
                  </a:outerShdw>
                </a:effectLst>
                <a:uLnTx/>
                <a:uFillTx/>
                <a:latin typeface="Arial"/>
                <a:ea typeface="ＭＳ Ｐゴシック" pitchFamily="-84" charset="-128"/>
              </a:rPr>
              <a:t>2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10199"/>
                  </a:outerShdw>
                </a:effectLst>
                <a:uLnTx/>
                <a:uFillTx/>
                <a:latin typeface="Arial"/>
                <a:ea typeface="ＭＳ Ｐゴシック" pitchFamily="-84" charset="-128"/>
              </a:rPr>
              <a:t> + b</a:t>
            </a:r>
            <a:r>
              <a:rPr kumimoji="0" lang="en-US" sz="4000" b="0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10199"/>
                  </a:outerShdw>
                </a:effectLst>
                <a:uLnTx/>
                <a:uFillTx/>
                <a:latin typeface="Arial"/>
                <a:ea typeface="ＭＳ Ｐゴシック" pitchFamily="-84" charset="-128"/>
              </a:rPr>
              <a:t>2 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10199"/>
                  </a:outerShdw>
                </a:effectLst>
                <a:uLnTx/>
                <a:uFillTx/>
                <a:latin typeface="Arial"/>
                <a:ea typeface="ＭＳ Ｐゴシック" pitchFamily="-84" charset="-128"/>
              </a:rPr>
              <a:t>= c</a:t>
            </a:r>
            <a:r>
              <a:rPr kumimoji="0" lang="en-US" sz="4000" b="0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10199"/>
                  </a:outerShdw>
                </a:effectLst>
                <a:uLnTx/>
                <a:uFillTx/>
                <a:latin typeface="Arial"/>
                <a:ea typeface="ＭＳ Ｐゴシック" pitchFamily="-84" charset="-128"/>
              </a:rPr>
              <a:t>2</a:t>
            </a:r>
            <a:endParaRPr lang="en-US" sz="4000" dirty="0"/>
          </a:p>
          <a:p>
            <a:endParaRPr lang="en-US" sz="4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53365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793" y="318215"/>
            <a:ext cx="11146221" cy="1029736"/>
          </a:xfrm>
          <a:solidFill>
            <a:srgbClr val="CC0000"/>
          </a:solidFill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Velocity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669" y="1671145"/>
            <a:ext cx="11146221" cy="4729655"/>
          </a:xfrm>
        </p:spPr>
        <p:txBody>
          <a:bodyPr>
            <a:normAutofit/>
          </a:bodyPr>
          <a:lstStyle/>
          <a:p>
            <a:r>
              <a:rPr lang="en-US" sz="3600" dirty="0"/>
              <a:t>A runner moves eastward at 10m/s. </a:t>
            </a:r>
          </a:p>
          <a:p>
            <a:pPr lvl="1"/>
            <a:r>
              <a:rPr lang="en-US" sz="3600" b="1" dirty="0">
                <a:solidFill>
                  <a:srgbClr val="FFFF00"/>
                </a:solidFill>
              </a:rPr>
              <a:t>speed</a:t>
            </a:r>
            <a:r>
              <a:rPr lang="en-US" sz="3600" dirty="0"/>
              <a:t> is 10m/s</a:t>
            </a:r>
          </a:p>
          <a:p>
            <a:pPr lvl="1"/>
            <a:r>
              <a:rPr lang="en-US" sz="3600" b="1" dirty="0">
                <a:solidFill>
                  <a:srgbClr val="FFFF00"/>
                </a:solidFill>
              </a:rPr>
              <a:t>velocity</a:t>
            </a:r>
            <a:r>
              <a:rPr lang="en-US" sz="3600" dirty="0"/>
              <a:t> is 10m/s east</a:t>
            </a:r>
          </a:p>
          <a:p>
            <a:pPr lvl="1"/>
            <a:endParaRPr lang="en-US" sz="3600" dirty="0"/>
          </a:p>
          <a:p>
            <a:r>
              <a:rPr lang="en-US" sz="3600" dirty="0"/>
              <a:t>Velocity is very important for airplane </a:t>
            </a:r>
            <a:r>
              <a:rPr lang="en-US" sz="3600" b="1" dirty="0">
                <a:solidFill>
                  <a:srgbClr val="FFFF00"/>
                </a:solidFill>
              </a:rPr>
              <a:t>pilots</a:t>
            </a:r>
            <a:r>
              <a:rPr lang="en-US" sz="3600" dirty="0"/>
              <a:t>, weather forecasters and </a:t>
            </a:r>
            <a:r>
              <a:rPr lang="en-US" sz="3600" b="1" dirty="0">
                <a:solidFill>
                  <a:srgbClr val="FFFF00"/>
                </a:solidFill>
              </a:rPr>
              <a:t>anyone</a:t>
            </a:r>
            <a:r>
              <a:rPr lang="en-US" sz="3600" dirty="0"/>
              <a:t> driving from one place to another.</a:t>
            </a:r>
          </a:p>
        </p:txBody>
      </p:sp>
    </p:spTree>
    <p:extLst>
      <p:ext uri="{BB962C8B-B14F-4D97-AF65-F5344CB8AC3E}">
        <p14:creationId xmlns:p14="http://schemas.microsoft.com/office/powerpoint/2010/main" val="1159918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B833A-9DDF-457D-AC92-D286D1BE927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C0000"/>
          </a:solidFill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Big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5C711-012D-4B17-A8A4-FFC7E13A7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SzPct val="75000"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10199"/>
                  </a:outerShdw>
                </a:effectLst>
                <a:uLnTx/>
                <a:uFillTx/>
                <a:latin typeface="Arial"/>
                <a:ea typeface="ＭＳ Ｐゴシック" pitchFamily="-84" charset="-128"/>
              </a:rPr>
              <a:t>Speed is the rate at which an object moves or the ratio of the distance an object moves to the amount of time the object moves.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SzPct val="75000"/>
              <a:buNone/>
              <a:tabLst/>
              <a:defRPr/>
            </a:pPr>
            <a:endParaRPr lang="en-US" dirty="0">
              <a:solidFill>
                <a:srgbClr val="FFFFFF"/>
              </a:solidFill>
              <a:latin typeface="Arial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SzPct val="75000"/>
              <a:buFont typeface="Wingdings" panose="05000000000000000000" pitchFamily="2" charset="2"/>
              <a:buChar char="l"/>
              <a:tabLst/>
              <a:defRPr/>
            </a:pPr>
            <a:r>
              <a:rPr lang="en-US" dirty="0">
                <a:solidFill>
                  <a:srgbClr val="FFFFFF"/>
                </a:solidFill>
                <a:latin typeface="Arial"/>
              </a:rPr>
              <a:t>Velocity is the speed in a given direction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SzPct val="75000"/>
              <a:buNone/>
              <a:tabLst/>
              <a:defRPr/>
            </a:pPr>
            <a:r>
              <a:rPr lang="en-US" dirty="0">
                <a:solidFill>
                  <a:srgbClr val="FFFFFF"/>
                </a:solidFill>
                <a:latin typeface="Arial"/>
              </a:rPr>
              <a:t>	- is a vector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SzPct val="75000"/>
              <a:buFont typeface="Wingdings" panose="05000000000000000000" pitchFamily="2" charset="2"/>
              <a:buChar char="l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10199"/>
                </a:outerShdw>
              </a:effectLst>
              <a:uLnTx/>
              <a:uFillTx/>
              <a:latin typeface="Arial"/>
              <a:ea typeface="ＭＳ Ｐゴシック" pitchFamily="-8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SzPct val="75000"/>
              <a:buFont typeface="Wingdings" panose="05000000000000000000" pitchFamily="2" charset="2"/>
              <a:buChar char="l"/>
              <a:tabLst/>
              <a:defRPr/>
            </a:pPr>
            <a:endParaRPr lang="en-US" dirty="0">
              <a:solidFill>
                <a:srgbClr val="FFFFFF"/>
              </a:solidFill>
              <a:latin typeface="Arial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637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B833A-9DDF-457D-AC92-D286D1BE927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C0000"/>
          </a:solidFill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Big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5C711-012D-4B17-A8A4-FFC7E13A7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SzPct val="75000"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10199"/>
                  </a:outerShdw>
                </a:effectLst>
                <a:uLnTx/>
                <a:uFillTx/>
                <a:latin typeface="Arial"/>
                <a:ea typeface="ＭＳ Ｐゴシック" pitchFamily="-84" charset="-128"/>
              </a:rPr>
              <a:t>Combining Velocities by Vector Addiction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SzPct val="75000"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10199"/>
                  </a:outerShdw>
                </a:effectLst>
                <a:uLnTx/>
                <a:uFillTx/>
                <a:latin typeface="Arial"/>
                <a:ea typeface="ＭＳ Ｐゴシック" pitchFamily="-84" charset="-128"/>
              </a:rPr>
              <a:t>	- Same direction – add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SzPct val="75000"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10199"/>
                  </a:outerShdw>
                </a:effectLst>
                <a:uLnTx/>
                <a:uFillTx/>
                <a:latin typeface="Arial"/>
                <a:ea typeface="ＭＳ Ｐゴシック" pitchFamily="-84" charset="-128"/>
              </a:rPr>
              <a:t>	- Opposing/Opposite direction – </a:t>
            </a:r>
            <a:r>
              <a:rPr kumimoji="0" lang="en-US" sz="40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10199"/>
                  </a:outerShdw>
                </a:effectLst>
                <a:uLnTx/>
                <a:uFillTx/>
                <a:latin typeface="Arial"/>
                <a:ea typeface="ＭＳ Ｐゴシック" pitchFamily="-84" charset="-128"/>
              </a:rPr>
              <a:t>Subract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10199"/>
                </a:outerShdw>
              </a:effectLst>
              <a:uLnTx/>
              <a:uFillTx/>
              <a:latin typeface="Arial"/>
              <a:ea typeface="ＭＳ Ｐゴシック" pitchFamily="-8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SzPct val="75000"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10199"/>
                  </a:outerShdw>
                </a:effectLst>
                <a:uLnTx/>
                <a:uFillTx/>
                <a:latin typeface="Arial"/>
                <a:ea typeface="ＭＳ Ｐゴシック" pitchFamily="-84" charset="-128"/>
              </a:rPr>
              <a:t>	- Right Angles – Pythagorean Theorem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10199"/>
                  </a:outerShdw>
                </a:effectLst>
                <a:uLnTx/>
                <a:uFillTx/>
                <a:latin typeface="Arial"/>
                <a:ea typeface="ＭＳ Ｐゴシック" pitchFamily="-84" charset="-128"/>
              </a:rPr>
              <a:t>		- a</a:t>
            </a:r>
            <a:r>
              <a:rPr kumimoji="0" lang="en-US" sz="4000" b="0" i="0" u="none" strike="noStrike" kern="0" cap="none" spc="0" normalizeH="0" baseline="3000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10199"/>
                  </a:outerShdw>
                </a:effectLst>
                <a:uLnTx/>
                <a:uFillTx/>
                <a:latin typeface="Arial"/>
                <a:ea typeface="ＭＳ Ｐゴシック" pitchFamily="-84" charset="-128"/>
              </a:rPr>
              <a:t>2</a:t>
            </a:r>
            <a:r>
              <a:rPr kumimoji="0" lang="en-US" sz="4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10199"/>
                  </a:outerShdw>
                </a:effectLst>
                <a:uLnTx/>
                <a:uFillTx/>
                <a:latin typeface="Arial"/>
                <a:ea typeface="ＭＳ Ｐゴシック" pitchFamily="-84" charset="-128"/>
              </a:rPr>
              <a:t> 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10199"/>
                  </a:outerShdw>
                </a:effectLst>
                <a:uLnTx/>
                <a:uFillTx/>
                <a:latin typeface="Arial"/>
                <a:ea typeface="ＭＳ Ｐゴシック" pitchFamily="-84" charset="-128"/>
              </a:rPr>
              <a:t>+ b</a:t>
            </a:r>
            <a:r>
              <a:rPr kumimoji="0" lang="en-US" sz="4000" b="0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10199"/>
                  </a:outerShdw>
                </a:effectLst>
                <a:uLnTx/>
                <a:uFillTx/>
                <a:latin typeface="Arial"/>
                <a:ea typeface="ＭＳ Ｐゴシック" pitchFamily="-84" charset="-128"/>
              </a:rPr>
              <a:t>2 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10199"/>
                  </a:outerShdw>
                </a:effectLst>
                <a:uLnTx/>
                <a:uFillTx/>
                <a:latin typeface="Arial"/>
                <a:ea typeface="ＭＳ Ｐゴシック" pitchFamily="-84" charset="-128"/>
              </a:rPr>
              <a:t>= c</a:t>
            </a:r>
            <a:r>
              <a:rPr kumimoji="0" lang="en-US" sz="4000" b="0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10199"/>
                  </a:outerShdw>
                </a:effectLst>
                <a:uLnTx/>
                <a:uFillTx/>
                <a:latin typeface="Arial"/>
                <a:ea typeface="ＭＳ Ｐゴシック" pitchFamily="-84" charset="-128"/>
              </a:rPr>
              <a:t>2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10199"/>
                </a:outerShdw>
              </a:effectLst>
              <a:uLnTx/>
              <a:uFillTx/>
              <a:latin typeface="Arial"/>
              <a:ea typeface="ＭＳ Ｐゴシック" pitchFamily="-8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SzPct val="75000"/>
              <a:buFont typeface="Wingdings" panose="05000000000000000000" pitchFamily="2" charset="2"/>
              <a:buChar char="l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10199"/>
                </a:outerShdw>
              </a:effectLst>
              <a:uLnTx/>
              <a:uFillTx/>
              <a:latin typeface="Arial"/>
              <a:ea typeface="ＭＳ Ｐゴシック" pitchFamily="-8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SzPct val="75000"/>
              <a:buFont typeface="Wingdings" panose="05000000000000000000" pitchFamily="2" charset="2"/>
              <a:buChar char="l"/>
              <a:tabLst/>
              <a:defRPr/>
            </a:pPr>
            <a:endParaRPr lang="en-US" dirty="0">
              <a:solidFill>
                <a:srgbClr val="FFFFFF"/>
              </a:solidFill>
              <a:latin typeface="Arial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969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FBA8D-2F80-4797-A674-B7E8AC281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312447"/>
          </a:xfrm>
          <a:solidFill>
            <a:srgbClr val="CC0000"/>
          </a:solidFill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0DAA4-B03B-4B46-9DDA-B9BF209CA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15548"/>
            <a:ext cx="10972800" cy="4315378"/>
          </a:xfrm>
        </p:spPr>
        <p:txBody>
          <a:bodyPr/>
          <a:lstStyle/>
          <a:p>
            <a:r>
              <a:rPr lang="en-US" dirty="0"/>
              <a:t>I can describe speed</a:t>
            </a:r>
          </a:p>
          <a:p>
            <a:endParaRPr lang="en-US" dirty="0"/>
          </a:p>
          <a:p>
            <a:r>
              <a:rPr lang="en-US" dirty="0"/>
              <a:t>I can describe velocity</a:t>
            </a:r>
          </a:p>
          <a:p>
            <a:endParaRPr lang="en-US" dirty="0"/>
          </a:p>
          <a:p>
            <a:r>
              <a:rPr lang="en-US" dirty="0"/>
              <a:t>I can explain the difference between speed and velocity</a:t>
            </a:r>
          </a:p>
        </p:txBody>
      </p:sp>
    </p:spTree>
    <p:extLst>
      <p:ext uri="{BB962C8B-B14F-4D97-AF65-F5344CB8AC3E}">
        <p14:creationId xmlns:p14="http://schemas.microsoft.com/office/powerpoint/2010/main" val="80197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Speed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690353"/>
                <a:ext cx="11410122" cy="4525963"/>
              </a:xfrm>
            </p:spPr>
            <p:txBody>
              <a:bodyPr/>
              <a:lstStyle/>
              <a:p>
                <a:pPr lvl="0" algn="ctr">
                  <a:buClr>
                    <a:srgbClr val="FFFFCC"/>
                  </a:buClr>
                  <a:buNone/>
                </a:pPr>
                <a:r>
                  <a:rPr lang="en-US" altLang="en-US" sz="3600" b="1" dirty="0">
                    <a:solidFill>
                      <a:srgbClr val="FFFFFF"/>
                    </a:solidFill>
                  </a:rPr>
                  <a:t>Speed is the rate at which an object moves or the ratio of the distance an object moves to the amount of time the object moves</a:t>
                </a:r>
              </a:p>
              <a:p>
                <a:pPr lvl="0" algn="ctr">
                  <a:buNone/>
                </a:pPr>
                <a:r>
                  <a:rPr lang="en-US" altLang="en-US" sz="7200" dirty="0"/>
                  <a:t>Speed</a:t>
                </a:r>
                <a:r>
                  <a:rPr lang="en-US" altLang="en-US" sz="72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7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7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𝑑𝑖𝑠𝑡𝑎𝑛𝑐𝑒</m:t>
                        </m:r>
                      </m:num>
                      <m:den>
                        <m:r>
                          <a:rPr lang="en-US" altLang="en-US" sz="7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altLang="en-US" sz="7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𝑖𝑚𝑒</m:t>
                        </m:r>
                      </m:den>
                    </m:f>
                  </m:oMath>
                </a14:m>
                <a:r>
                  <a:rPr lang="en-US" altLang="en-US" sz="6000" dirty="0">
                    <a:solidFill>
                      <a:schemeClr val="tx1"/>
                    </a:solidFill>
                  </a:rPr>
                  <a:t> </a:t>
                </a:r>
              </a:p>
              <a:p>
                <a:pPr lvl="0" algn="ctr">
                  <a:buNone/>
                </a:pPr>
                <a:endParaRPr lang="en-US" altLang="en-US" sz="2000" dirty="0">
                  <a:solidFill>
                    <a:schemeClr val="tx1"/>
                  </a:solidFill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690353"/>
                <a:ext cx="11410122" cy="4525963"/>
              </a:xfrm>
              <a:blipFill>
                <a:blip r:embed="rId2"/>
                <a:stretch>
                  <a:fillRect t="-2153" r="-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0377853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FBA8D-2F80-4797-A674-B7E8AC281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312447"/>
          </a:xfrm>
          <a:solidFill>
            <a:srgbClr val="CC0000"/>
          </a:solidFill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 Things you need to know to describe or calculate speed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0DAA4-B03B-4B46-9DDA-B9BF209CA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15548"/>
            <a:ext cx="10972800" cy="4315378"/>
          </a:xfrm>
        </p:spPr>
        <p:txBody>
          <a:bodyPr/>
          <a:lstStyle/>
          <a:p>
            <a:r>
              <a:rPr lang="en-US" sz="3600" dirty="0"/>
              <a:t>distance</a:t>
            </a:r>
          </a:p>
          <a:p>
            <a:endParaRPr lang="en-US" sz="3600" dirty="0"/>
          </a:p>
          <a:p>
            <a:r>
              <a:rPr lang="en-US" sz="3600" dirty="0"/>
              <a:t>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129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FBA8D-2F80-4797-A674-B7E8AC281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312447"/>
          </a:xfrm>
          <a:solidFill>
            <a:srgbClr val="CC0000"/>
          </a:solidFill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 ways to express speed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0DAA4-B03B-4B46-9DDA-B9BF209CA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15548"/>
            <a:ext cx="10972800" cy="4315378"/>
          </a:xfrm>
        </p:spPr>
        <p:txBody>
          <a:bodyPr/>
          <a:lstStyle/>
          <a:p>
            <a:r>
              <a:rPr lang="en-US" sz="3600" dirty="0"/>
              <a:t>Average speed – How far you traveled in a given amount of time. Computed for the entire duration of the trip.</a:t>
            </a:r>
          </a:p>
          <a:p>
            <a:endParaRPr lang="en-US" sz="3600" dirty="0"/>
          </a:p>
          <a:p>
            <a:r>
              <a:rPr lang="en-US" sz="3600" dirty="0"/>
              <a:t>Instantaneous Speed – Speed at that very moment in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386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DDE76-51DE-4FB6-8FA2-54A5E724BE4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Formula Representation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5970EF49-A2C6-4242-B1AC-11CF054090A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09600" y="2026920"/>
              <a:ext cx="10972800" cy="28041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82957">
                      <a:extLst>
                        <a:ext uri="{9D8B030D-6E8A-4147-A177-3AD203B41FA5}">
                          <a16:colId xmlns:a16="http://schemas.microsoft.com/office/drawing/2014/main" val="3458950539"/>
                        </a:ext>
                      </a:extLst>
                    </a:gridCol>
                    <a:gridCol w="3273286">
                      <a:extLst>
                        <a:ext uri="{9D8B030D-6E8A-4147-A177-3AD203B41FA5}">
                          <a16:colId xmlns:a16="http://schemas.microsoft.com/office/drawing/2014/main" val="3446866358"/>
                        </a:ext>
                      </a:extLst>
                    </a:gridCol>
                    <a:gridCol w="4916557">
                      <a:extLst>
                        <a:ext uri="{9D8B030D-6E8A-4147-A177-3AD203B41FA5}">
                          <a16:colId xmlns:a16="http://schemas.microsoft.com/office/drawing/2014/main" val="390705270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solidFill>
                                <a:schemeClr val="tx1"/>
                              </a:solidFill>
                            </a:rPr>
                            <a:t>Formula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solidFill>
                                <a:schemeClr val="tx1"/>
                              </a:solidFill>
                            </a:rPr>
                            <a:t>Represents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solidFill>
                                <a:schemeClr val="tx1"/>
                              </a:solidFill>
                            </a:rPr>
                            <a:t>Units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26131482"/>
                      </a:ext>
                    </a:extLst>
                  </a:tr>
                  <a:tr h="370840">
                    <a:tc rowSpan="3">
                      <a:txBody>
                        <a:bodyPr/>
                        <a:lstStyle/>
                        <a:p>
                          <a:endParaRPr lang="en-US" sz="4000" dirty="0"/>
                        </a:p>
                        <a:p>
                          <a:pPr algn="ctr"/>
                          <a:r>
                            <a:rPr kumimoji="0" lang="en-US" altLang="en-US" sz="5400" b="0" i="0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S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en-US" altLang="en-US" sz="5400" b="0" i="1" u="none" strike="noStrike" kern="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US" altLang="en-US" sz="5400" b="0" i="1" u="none" strike="noStrike" kern="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𝑑</m:t>
                                  </m:r>
                                </m:num>
                                <m:den>
                                  <m:r>
                                    <a:rPr kumimoji="0" lang="en-US" altLang="en-US" sz="5400" b="0" i="1" u="none" strike="noStrike" kern="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𝑇</m:t>
                                  </m:r>
                                </m:den>
                              </m:f>
                            </m:oMath>
                          </a14:m>
                          <a:endParaRPr lang="en-US" sz="5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4000" dirty="0"/>
                            <a:t>S =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4000" dirty="0"/>
                            <a:t>meters/second (m/s)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869911563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4000" dirty="0"/>
                            <a:t>d = Distance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4000" dirty="0"/>
                            <a:t>meters (m)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39041882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4000" dirty="0"/>
                            <a:t>T = Time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4000" dirty="0"/>
                            <a:t>Second (s)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5141441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5970EF49-A2C6-4242-B1AC-11CF054090A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09600" y="2026920"/>
              <a:ext cx="10972800" cy="28041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82957">
                      <a:extLst>
                        <a:ext uri="{9D8B030D-6E8A-4147-A177-3AD203B41FA5}">
                          <a16:colId xmlns:a16="http://schemas.microsoft.com/office/drawing/2014/main" val="3458950539"/>
                        </a:ext>
                      </a:extLst>
                    </a:gridCol>
                    <a:gridCol w="3273286">
                      <a:extLst>
                        <a:ext uri="{9D8B030D-6E8A-4147-A177-3AD203B41FA5}">
                          <a16:colId xmlns:a16="http://schemas.microsoft.com/office/drawing/2014/main" val="3446866358"/>
                        </a:ext>
                      </a:extLst>
                    </a:gridCol>
                    <a:gridCol w="4916557">
                      <a:extLst>
                        <a:ext uri="{9D8B030D-6E8A-4147-A177-3AD203B41FA5}">
                          <a16:colId xmlns:a16="http://schemas.microsoft.com/office/drawing/2014/main" val="3907052706"/>
                        </a:ext>
                      </a:extLst>
                    </a:gridCol>
                  </a:tblGrid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solidFill>
                                <a:schemeClr val="tx1"/>
                              </a:solidFill>
                            </a:rPr>
                            <a:t>Formula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solidFill>
                                <a:schemeClr val="tx1"/>
                              </a:solidFill>
                            </a:rPr>
                            <a:t>Represents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4000" dirty="0">
                              <a:solidFill>
                                <a:schemeClr val="tx1"/>
                              </a:solidFill>
                            </a:rPr>
                            <a:t>Units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26131482"/>
                      </a:ext>
                    </a:extLst>
                  </a:tr>
                  <a:tr h="701040">
                    <a:tc rowSpan="3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38" t="-38150" r="-294530" b="-121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4000" dirty="0"/>
                            <a:t>S =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4000" dirty="0"/>
                            <a:t>meters/second (m/s)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869911563"/>
                      </a:ext>
                    </a:extLst>
                  </a:tr>
                  <a:tr h="70104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4000" dirty="0"/>
                            <a:t>d = Distance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4000" dirty="0"/>
                            <a:t>meters (m)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39041882"/>
                      </a:ext>
                    </a:extLst>
                  </a:tr>
                  <a:tr h="70104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4000" dirty="0"/>
                            <a:t>T = Time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4000" dirty="0"/>
                            <a:t>Second (s)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5141441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C1F9DD3E-6A21-4D0B-85AF-D73189E9D732}"/>
              </a:ext>
            </a:extLst>
          </p:cNvPr>
          <p:cNvSpPr txBox="1"/>
          <p:nvPr/>
        </p:nvSpPr>
        <p:spPr>
          <a:xfrm>
            <a:off x="4426226" y="2721114"/>
            <a:ext cx="36443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2"/>
                </a:solidFill>
              </a:rPr>
              <a:t>Speed</a:t>
            </a:r>
          </a:p>
        </p:txBody>
      </p:sp>
    </p:spTree>
    <p:extLst>
      <p:ext uri="{BB962C8B-B14F-4D97-AF65-F5344CB8AC3E}">
        <p14:creationId xmlns:p14="http://schemas.microsoft.com/office/powerpoint/2010/main" val="2737954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Speed Related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53626539"/>
                  </p:ext>
                </p:extLst>
              </p:nvPr>
            </p:nvGraphicFramePr>
            <p:xfrm>
              <a:off x="609600" y="2694903"/>
              <a:ext cx="10884648" cy="261441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62821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62821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62821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8754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solidFill>
                                <a:sysClr val="windowText" lastClr="000000"/>
                              </a:solidFill>
                            </a:rPr>
                            <a:t>Speed</a:t>
                          </a:r>
                        </a:p>
                      </a:txBody>
                      <a:tcPr marL="122452" marR="122452" marT="61226" marB="61226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solidFill>
                                <a:sysClr val="windowText" lastClr="000000"/>
                              </a:solidFill>
                            </a:rPr>
                            <a:t>Distance</a:t>
                          </a:r>
                        </a:p>
                      </a:txBody>
                      <a:tcPr marL="122452" marR="122452" marT="61226" marB="61226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solidFill>
                                <a:sysClr val="windowText" lastClr="000000"/>
                              </a:solidFill>
                            </a:rPr>
                            <a:t>Time</a:t>
                          </a:r>
                        </a:p>
                      </a:txBody>
                      <a:tcPr marL="122452" marR="122452" marT="61226" marB="61226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7389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7200" kern="1200" baseline="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7200" i="1" baseline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7200" b="0" i="1" baseline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num>
                                <m:den>
                                  <m:r>
                                    <a:rPr lang="en-US" sz="7200" b="0" i="1" baseline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den>
                              </m:f>
                            </m:oMath>
                          </a14:m>
                          <a:endParaRPr lang="en-US" sz="7200" kern="1200" baseline="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122452" marR="122452" marT="61226" marB="61226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7200" baseline="0" dirty="0">
                              <a:solidFill>
                                <a:schemeClr val="tx1"/>
                              </a:solidFill>
                              <a:latin typeface="+mj-lt"/>
                            </a:rPr>
                            <a:t>d = St</a:t>
                          </a:r>
                        </a:p>
                      </a:txBody>
                      <a:tcPr marL="122452" marR="122452" marT="61226" marB="61226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7200" kern="1200" baseline="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t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7200" i="1" baseline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7200" b="0" i="1" baseline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num>
                                <m:den>
                                  <m:r>
                                    <a:rPr lang="en-US" sz="7200" b="0" i="1" baseline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den>
                              </m:f>
                            </m:oMath>
                          </a14:m>
                          <a:endParaRPr lang="en-US" sz="7200" baseline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2452" marR="122452" marT="61226" marB="61226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53626539"/>
                  </p:ext>
                </p:extLst>
              </p:nvPr>
            </p:nvGraphicFramePr>
            <p:xfrm>
              <a:off x="609600" y="2694903"/>
              <a:ext cx="10884648" cy="261441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62821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62821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62821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8754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solidFill>
                                <a:sysClr val="windowText" lastClr="000000"/>
                              </a:solidFill>
                            </a:rPr>
                            <a:t>Speed</a:t>
                          </a:r>
                        </a:p>
                      </a:txBody>
                      <a:tcPr marL="122452" marR="122452" marT="61226" marB="61226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solidFill>
                                <a:sysClr val="windowText" lastClr="000000"/>
                              </a:solidFill>
                            </a:rPr>
                            <a:t>Distance</a:t>
                          </a:r>
                        </a:p>
                      </a:txBody>
                      <a:tcPr marL="122452" marR="122452" marT="61226" marB="61226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600" dirty="0">
                              <a:solidFill>
                                <a:sysClr val="windowText" lastClr="000000"/>
                              </a:solidFill>
                            </a:rPr>
                            <a:t>Time</a:t>
                          </a:r>
                        </a:p>
                      </a:txBody>
                      <a:tcPr marL="122452" marR="122452" marT="61226" marB="61226">
                        <a:solidFill>
                          <a:schemeClr val="accent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73893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52" marR="122452" marT="61226" marB="61226">
                        <a:blipFill>
                          <a:blip r:embed="rId2"/>
                          <a:stretch>
                            <a:fillRect l="-336" t="-55088" r="-200504" b="-112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7200" baseline="0" dirty="0">
                              <a:solidFill>
                                <a:schemeClr val="tx1"/>
                              </a:solidFill>
                              <a:latin typeface="+mj-lt"/>
                            </a:rPr>
                            <a:t>d = St</a:t>
                          </a:r>
                        </a:p>
                      </a:txBody>
                      <a:tcPr marL="122452" marR="122452" marT="61226" marB="61226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52" marR="122452" marT="61226" marB="61226">
                        <a:blipFill>
                          <a:blip r:embed="rId2"/>
                          <a:stretch>
                            <a:fillRect l="-200504" t="-55088" r="-336" b="-1122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32607496"/>
      </p:ext>
    </p:extLst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 Average Speed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690353"/>
                <a:ext cx="11410122" cy="4525963"/>
              </a:xfrm>
            </p:spPr>
            <p:txBody>
              <a:bodyPr/>
              <a:lstStyle/>
              <a:p>
                <a:pPr lvl="0" algn="ctr">
                  <a:buClr>
                    <a:srgbClr val="FFFFCC"/>
                  </a:buClr>
                  <a:buNone/>
                </a:pPr>
                <a:r>
                  <a:rPr lang="en-US" altLang="en-US" sz="3600" b="1" dirty="0">
                    <a:solidFill>
                      <a:srgbClr val="FFFFFF"/>
                    </a:solidFill>
                  </a:rPr>
                  <a:t>Average speed is the total distance divided by the total time.</a:t>
                </a:r>
              </a:p>
              <a:p>
                <a:pPr lvl="0" algn="ctr">
                  <a:buNone/>
                </a:pPr>
                <a:r>
                  <a:rPr lang="en-US" altLang="en-US" sz="7200" dirty="0"/>
                  <a:t> Ave Speed</a:t>
                </a:r>
                <a:r>
                  <a:rPr lang="en-US" altLang="en-US" sz="72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7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7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𝑇𝑜𝑡𝑎𝑙</m:t>
                        </m:r>
                        <m:r>
                          <a:rPr lang="en-US" altLang="en-US" sz="7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en-US" sz="7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𝑑𝑖𝑠𝑡𝑎𝑛𝑐𝑒</m:t>
                        </m:r>
                      </m:num>
                      <m:den>
                        <m:r>
                          <a:rPr lang="en-US" altLang="en-US" sz="7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𝑇𝑜𝑡𝑎𝑙</m:t>
                        </m:r>
                        <m:r>
                          <a:rPr lang="en-US" altLang="en-US" sz="7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en-US" sz="7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altLang="en-US" sz="7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𝑖𝑚𝑒</m:t>
                        </m:r>
                      </m:den>
                    </m:f>
                  </m:oMath>
                </a14:m>
                <a:r>
                  <a:rPr lang="en-US" altLang="en-US" sz="6000" dirty="0">
                    <a:solidFill>
                      <a:schemeClr val="tx1"/>
                    </a:solidFill>
                  </a:rPr>
                  <a:t> </a:t>
                </a:r>
              </a:p>
              <a:p>
                <a:pPr lvl="0" algn="ctr">
                  <a:buNone/>
                </a:pPr>
                <a:endParaRPr lang="en-US" altLang="en-US" sz="2000" dirty="0">
                  <a:solidFill>
                    <a:schemeClr val="tx1"/>
                  </a:solidFill>
                </a:endParaRPr>
              </a:p>
              <a:p>
                <a:r>
                  <a:rPr lang="en-US" dirty="0"/>
                  <a:t>Reason used – Objects do not travel at a constant rate and gives you approximately how long the trip will take.</a:t>
                </a: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690353"/>
                <a:ext cx="11410122" cy="4525963"/>
              </a:xfrm>
              <a:blipFill>
                <a:blip r:embed="rId2"/>
                <a:stretch>
                  <a:fillRect l="-801" t="-2153" r="-1389" b="-56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82498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387" y="303764"/>
            <a:ext cx="10673254" cy="724936"/>
          </a:xfrm>
          <a:solidFill>
            <a:srgbClr val="CC0000"/>
          </a:solidFill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Average Speed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841" y="1198179"/>
            <a:ext cx="11114690" cy="4821621"/>
          </a:xfrm>
        </p:spPr>
        <p:txBody>
          <a:bodyPr/>
          <a:lstStyle/>
          <a:p>
            <a:r>
              <a:rPr lang="en-US" dirty="0"/>
              <a:t>Not all objects move at </a:t>
            </a:r>
            <a:r>
              <a:rPr lang="en-US" b="1" dirty="0">
                <a:solidFill>
                  <a:srgbClr val="FFFF00"/>
                </a:solidFill>
              </a:rPr>
              <a:t>constant</a:t>
            </a:r>
            <a:r>
              <a:rPr lang="en-US" dirty="0"/>
              <a:t> speeds.</a:t>
            </a:r>
          </a:p>
          <a:p>
            <a:endParaRPr lang="en-US" sz="1600" dirty="0"/>
          </a:p>
          <a:p>
            <a:r>
              <a:rPr lang="en-US" dirty="0"/>
              <a:t>The </a:t>
            </a:r>
            <a:r>
              <a:rPr lang="en-US" b="1" dirty="0">
                <a:solidFill>
                  <a:srgbClr val="FFFF00"/>
                </a:solidFill>
              </a:rPr>
              <a:t>average</a:t>
            </a:r>
            <a:r>
              <a:rPr lang="en-US" dirty="0"/>
              <a:t> speed also uses the formula speed = total distance/ total time</a:t>
            </a:r>
          </a:p>
          <a:p>
            <a:endParaRPr lang="en-US" sz="1600" dirty="0"/>
          </a:p>
          <a:p>
            <a:r>
              <a:rPr lang="en-US" dirty="0"/>
              <a:t>Going to Columbus, you </a:t>
            </a:r>
          </a:p>
          <a:p>
            <a:pPr marL="68580" indent="0">
              <a:buNone/>
            </a:pPr>
            <a:r>
              <a:rPr lang="en-US" b="1" dirty="0">
                <a:solidFill>
                  <a:srgbClr val="FFFF00"/>
                </a:solidFill>
              </a:rPr>
              <a:t>change</a:t>
            </a:r>
            <a:r>
              <a:rPr lang="en-US" dirty="0"/>
              <a:t> speeds during the </a:t>
            </a:r>
          </a:p>
          <a:p>
            <a:pPr marL="68580" indent="0">
              <a:buNone/>
            </a:pPr>
            <a:r>
              <a:rPr lang="en-US" dirty="0"/>
              <a:t>drive many times. So over </a:t>
            </a:r>
          </a:p>
          <a:p>
            <a:pPr marL="68580" indent="0">
              <a:buNone/>
            </a:pPr>
            <a:r>
              <a:rPr lang="en-US" dirty="0"/>
              <a:t>all you travel at an </a:t>
            </a:r>
            <a:r>
              <a:rPr lang="en-US" b="1" dirty="0">
                <a:solidFill>
                  <a:srgbClr val="FFFF00"/>
                </a:solidFill>
              </a:rPr>
              <a:t>average</a:t>
            </a:r>
            <a:r>
              <a:rPr lang="en-US" dirty="0"/>
              <a:t> </a:t>
            </a:r>
          </a:p>
          <a:p>
            <a:pPr marL="68580" indent="0">
              <a:buNone/>
            </a:pPr>
            <a:r>
              <a:rPr lang="en-US" dirty="0"/>
              <a:t>speed.</a:t>
            </a:r>
          </a:p>
          <a:p>
            <a:endParaRPr lang="en-US" dirty="0"/>
          </a:p>
        </p:txBody>
      </p:sp>
      <p:pic>
        <p:nvPicPr>
          <p:cNvPr id="3074" name="Picture 2" descr="http://www.beginnerphysics.net/images/Fig3.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5504" y="3113690"/>
            <a:ext cx="3951439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746381"/>
      </p:ext>
    </p:extLst>
  </p:cSld>
  <p:clrMapOvr>
    <a:masterClrMapping/>
  </p:clrMapOvr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</TotalTime>
  <Words>526</Words>
  <Application>Microsoft Office PowerPoint</Application>
  <PresentationFormat>Widescreen</PresentationFormat>
  <Paragraphs>101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Cambria Math</vt:lpstr>
      <vt:lpstr>Wingdings</vt:lpstr>
      <vt:lpstr>Orbit</vt:lpstr>
      <vt:lpstr>1_Orbit</vt:lpstr>
      <vt:lpstr>8th Grade Science Chapter 11-2 Speed and Velocity </vt:lpstr>
      <vt:lpstr>Learning Objectives</vt:lpstr>
      <vt:lpstr>Speed</vt:lpstr>
      <vt:lpstr>2 Things you need to know to describe or calculate speed</vt:lpstr>
      <vt:lpstr>2 ways to express speed</vt:lpstr>
      <vt:lpstr>Formula Representation</vt:lpstr>
      <vt:lpstr>Speed Related Equations</vt:lpstr>
      <vt:lpstr> Average Speed</vt:lpstr>
      <vt:lpstr>Average Speed</vt:lpstr>
      <vt:lpstr>Velocity</vt:lpstr>
      <vt:lpstr>3 Things you need to know to describe or calculate velocity</vt:lpstr>
      <vt:lpstr>Combining Velocities by Vector addition</vt:lpstr>
      <vt:lpstr>Combining Velocities by Vector addition</vt:lpstr>
      <vt:lpstr>Combining Velocities by Vector addition</vt:lpstr>
      <vt:lpstr>Combining Velocities by Vector addition</vt:lpstr>
      <vt:lpstr>Velocity</vt:lpstr>
      <vt:lpstr>Big Ideas</vt:lpstr>
      <vt:lpstr>Big Ideas</vt:lpstr>
    </vt:vector>
  </TitlesOfParts>
  <Company>Boyertown Area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8th Grade Science Chapter 11-1 Frame of Reference and Relative Motion </dc:title>
  <dc:creator>Berger, Jerry</dc:creator>
  <cp:lastModifiedBy>Berger, Jerry</cp:lastModifiedBy>
  <cp:revision>73</cp:revision>
  <dcterms:created xsi:type="dcterms:W3CDTF">2018-11-15T13:42:09Z</dcterms:created>
  <dcterms:modified xsi:type="dcterms:W3CDTF">2022-12-06T18:26:15Z</dcterms:modified>
</cp:coreProperties>
</file>