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21"/>
  </p:notesMasterIdLst>
  <p:sldIdLst>
    <p:sldId id="257" r:id="rId3"/>
    <p:sldId id="263" r:id="rId4"/>
    <p:sldId id="274" r:id="rId5"/>
    <p:sldId id="261" r:id="rId6"/>
    <p:sldId id="277" r:id="rId7"/>
    <p:sldId id="275" r:id="rId8"/>
    <p:sldId id="276" r:id="rId9"/>
    <p:sldId id="278" r:id="rId10"/>
    <p:sldId id="279" r:id="rId11"/>
    <p:sldId id="280" r:id="rId12"/>
    <p:sldId id="282" r:id="rId13"/>
    <p:sldId id="284" r:id="rId14"/>
    <p:sldId id="285" r:id="rId15"/>
    <p:sldId id="286" r:id="rId16"/>
    <p:sldId id="283" r:id="rId17"/>
    <p:sldId id="281" r:id="rId18"/>
    <p:sldId id="273" r:id="rId19"/>
    <p:sldId id="28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27D2A-2A44-45D2-B395-45F61DC509D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2432-628C-44B0-B8D8-0848DB3A9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42E5A-AB61-42B3-A086-140B745B4FC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6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69DC4-D7C2-4497-A3FE-27FA3599DFA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9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566B99B5-CBC9-D80E-DBC0-49A8A94D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750219BA-D24C-0F24-6135-072364CA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F6A2B2A7-B26C-01B0-C3A8-C27323C8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43C5A-5320-4C7E-9346-0822AB292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594126"/>
      </p:ext>
    </p:extLst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90967A-418E-44F5-A3F6-65D1C86C6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6FBCC4-DFA6-4932-AB36-FF8A33E60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BE646B-6641-4D3F-8F23-E2DACC8C9E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76830-96EC-43F2-90A9-50B7B6BECB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1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235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F9569-89B8-4257-BBA7-8CE241E23F51}" type="slidenum"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5169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pitchFamily="-84" charset="-128"/>
          <a:cs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pitchFamily="-84" charset="-128"/>
          <a:cs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pitchFamily="-84" charset="-128"/>
          <a:cs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pitchFamily="-84" charset="-128"/>
          <a:cs typeface="ＭＳ Ｐゴシック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84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84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84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84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anose="020B0600070205080204" pitchFamily="34" charset="-128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235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F9569-89B8-4257-BBA7-8CE241E23F51}" type="slidenum"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46827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766" r:id="rId2"/>
    <p:sldLayoutId id="214748376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pitchFamily="-84" charset="-128"/>
          <a:cs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pitchFamily="-84" charset="-128"/>
          <a:cs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pitchFamily="-84" charset="-128"/>
          <a:cs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pitchFamily="-84" charset="-128"/>
          <a:cs typeface="ＭＳ Ｐゴシック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84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84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84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84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91478"/>
            <a:ext cx="8229600" cy="3661397"/>
          </a:xfrm>
          <a:solidFill>
            <a:srgbClr val="CC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4800" dirty="0">
                <a:solidFill>
                  <a:schemeClr val="tx1"/>
                </a:solidFill>
              </a:rPr>
              <a:t>8</a:t>
            </a:r>
            <a:r>
              <a:rPr lang="en-US" altLang="en-US" sz="4800" baseline="30000" dirty="0">
                <a:solidFill>
                  <a:schemeClr val="tx1"/>
                </a:solidFill>
              </a:rPr>
              <a:t>th</a:t>
            </a:r>
            <a:r>
              <a:rPr lang="en-US" altLang="en-US" sz="4800" dirty="0">
                <a:solidFill>
                  <a:schemeClr val="tx1"/>
                </a:solidFill>
              </a:rPr>
              <a:t> Grade Science</a:t>
            </a:r>
            <a:br>
              <a:rPr lang="en-US" altLang="en-US" sz="4800" dirty="0">
                <a:solidFill>
                  <a:schemeClr val="tx1"/>
                </a:solidFill>
              </a:rPr>
            </a:br>
            <a:r>
              <a:rPr lang="en-US" altLang="en-US" sz="4800" dirty="0">
                <a:solidFill>
                  <a:schemeClr val="tx1"/>
                </a:solidFill>
              </a:rPr>
              <a:t>Chapter 11-2</a:t>
            </a:r>
            <a:br>
              <a:rPr lang="en-US" altLang="en-US" sz="4800" dirty="0">
                <a:solidFill>
                  <a:schemeClr val="tx1"/>
                </a:solidFill>
              </a:rPr>
            </a:br>
            <a:r>
              <a:rPr lang="en-US" altLang="en-US" sz="4800" dirty="0">
                <a:solidFill>
                  <a:schemeClr val="tx1"/>
                </a:solidFill>
              </a:rPr>
              <a:t>Speed and Velocity</a:t>
            </a:r>
            <a:br>
              <a:rPr lang="en-US" altLang="en-US" sz="4800" dirty="0"/>
            </a:br>
            <a:endParaRPr lang="en-US" alt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318215"/>
            <a:ext cx="11146221" cy="1029736"/>
          </a:xfrm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671145"/>
            <a:ext cx="11146221" cy="4729655"/>
          </a:xfrm>
        </p:spPr>
        <p:txBody>
          <a:bodyPr>
            <a:normAutofit/>
          </a:bodyPr>
          <a:lstStyle/>
          <a:p>
            <a:r>
              <a:rPr lang="en-US" sz="4000" dirty="0"/>
              <a:t>Velocity is a vector</a:t>
            </a:r>
          </a:p>
          <a:p>
            <a:r>
              <a:rPr lang="en-US" sz="4000" dirty="0"/>
              <a:t>Velocity is speed in a given </a:t>
            </a:r>
            <a:r>
              <a:rPr lang="en-US" sz="4000" b="1" dirty="0">
                <a:solidFill>
                  <a:srgbClr val="FFFF00"/>
                </a:solidFill>
              </a:rPr>
              <a:t>direction</a:t>
            </a:r>
            <a:r>
              <a:rPr lang="en-US" sz="4000" dirty="0"/>
              <a:t>.  </a:t>
            </a:r>
          </a:p>
          <a:p>
            <a:r>
              <a:rPr lang="en-US" sz="4000" dirty="0"/>
              <a:t>It is also determined by using the distance from the </a:t>
            </a:r>
            <a:r>
              <a:rPr lang="en-US" sz="4000" b="1" dirty="0">
                <a:solidFill>
                  <a:srgbClr val="FFFF00"/>
                </a:solidFill>
              </a:rPr>
              <a:t>starting</a:t>
            </a:r>
            <a:r>
              <a:rPr lang="en-US" sz="4000" dirty="0"/>
              <a:t> position to the ending position, rather than the distance of the path taken.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986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318215"/>
            <a:ext cx="11146221" cy="1210334"/>
          </a:xfrm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Arial"/>
              </a:rPr>
              <a:t>3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 Things you need to know to describe or calculate velocity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671145"/>
            <a:ext cx="11146221" cy="4729655"/>
          </a:xfrm>
        </p:spPr>
        <p:txBody>
          <a:bodyPr>
            <a:normAutofit/>
          </a:bodyPr>
          <a:lstStyle/>
          <a:p>
            <a:r>
              <a:rPr lang="en-US" sz="4000" dirty="0"/>
              <a:t>Distance</a:t>
            </a:r>
          </a:p>
          <a:p>
            <a:r>
              <a:rPr lang="en-US" sz="4000" dirty="0"/>
              <a:t>Time</a:t>
            </a:r>
          </a:p>
          <a:p>
            <a:r>
              <a:rPr lang="en-US" sz="4000" dirty="0"/>
              <a:t>Direction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1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318215"/>
            <a:ext cx="11146221" cy="1210334"/>
          </a:xfrm>
          <a:solidFill>
            <a:srgbClr val="CC0000"/>
          </a:solidFill>
        </p:spPr>
        <p:txBody>
          <a:bodyPr/>
          <a:lstStyle/>
          <a:p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Combining Velocities by Vector addition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671145"/>
            <a:ext cx="11146221" cy="4729655"/>
          </a:xfrm>
        </p:spPr>
        <p:txBody>
          <a:bodyPr>
            <a:normAutofit/>
          </a:bodyPr>
          <a:lstStyle/>
          <a:p>
            <a:r>
              <a:rPr lang="en-US" sz="4000" dirty="0"/>
              <a:t>Same direction</a:t>
            </a:r>
          </a:p>
          <a:p>
            <a:r>
              <a:rPr lang="en-US" sz="4000" dirty="0"/>
              <a:t>12 km/</a:t>
            </a:r>
            <a:r>
              <a:rPr lang="en-US" sz="4000" dirty="0" err="1"/>
              <a:t>hr</a:t>
            </a:r>
            <a:r>
              <a:rPr lang="en-US" sz="4000" dirty="0"/>
              <a:t> + 5 km/</a:t>
            </a:r>
            <a:r>
              <a:rPr lang="en-US" sz="4000" dirty="0" err="1"/>
              <a:t>hr</a:t>
            </a:r>
            <a:r>
              <a:rPr lang="en-US" sz="4000" dirty="0"/>
              <a:t> = </a:t>
            </a:r>
          </a:p>
          <a:p>
            <a:r>
              <a:rPr lang="en-US" sz="4000" dirty="0"/>
              <a:t>17 km/</a:t>
            </a:r>
            <a:r>
              <a:rPr lang="en-US" sz="4000" dirty="0" err="1"/>
              <a:t>hr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46A0C0-6BD5-8757-DBF5-23697EB1C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862" y="1862848"/>
            <a:ext cx="5047538" cy="425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8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318215"/>
            <a:ext cx="11146221" cy="1210334"/>
          </a:xfrm>
          <a:solidFill>
            <a:srgbClr val="CC0000"/>
          </a:solidFill>
        </p:spPr>
        <p:txBody>
          <a:bodyPr/>
          <a:lstStyle/>
          <a:p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Combining Velocities by Vector addition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671145"/>
            <a:ext cx="11146221" cy="4729655"/>
          </a:xfrm>
        </p:spPr>
        <p:txBody>
          <a:bodyPr>
            <a:normAutofit/>
          </a:bodyPr>
          <a:lstStyle/>
          <a:p>
            <a:r>
              <a:rPr lang="en-US" sz="4000" dirty="0"/>
              <a:t>Opposite direction</a:t>
            </a:r>
          </a:p>
          <a:p>
            <a:r>
              <a:rPr lang="en-US" sz="4000" dirty="0"/>
              <a:t>12 km/</a:t>
            </a:r>
            <a:r>
              <a:rPr lang="en-US" sz="4000" dirty="0" err="1"/>
              <a:t>hr</a:t>
            </a:r>
            <a:r>
              <a:rPr lang="en-US" sz="4000" dirty="0"/>
              <a:t> - 5 km/</a:t>
            </a:r>
            <a:r>
              <a:rPr lang="en-US" sz="4000" dirty="0" err="1"/>
              <a:t>hr</a:t>
            </a:r>
            <a:r>
              <a:rPr lang="en-US" sz="4000" dirty="0"/>
              <a:t> = </a:t>
            </a:r>
          </a:p>
          <a:p>
            <a:r>
              <a:rPr lang="en-US" sz="4000" dirty="0"/>
              <a:t>7 km/</a:t>
            </a:r>
            <a:r>
              <a:rPr lang="en-US" sz="4000" dirty="0" err="1"/>
              <a:t>hr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46A0C0-6BD5-8757-DBF5-23697EB1C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862" y="1862848"/>
            <a:ext cx="5047538" cy="4251349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CE4C3E8F-051D-4A10-6D11-E788F310815B}"/>
              </a:ext>
            </a:extLst>
          </p:cNvPr>
          <p:cNvSpPr/>
          <p:nvPr/>
        </p:nvSpPr>
        <p:spPr bwMode="auto">
          <a:xfrm>
            <a:off x="7874758" y="2811437"/>
            <a:ext cx="1187355" cy="272956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2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318215"/>
            <a:ext cx="11146221" cy="1210334"/>
          </a:xfrm>
          <a:solidFill>
            <a:srgbClr val="CC0000"/>
          </a:solidFill>
        </p:spPr>
        <p:txBody>
          <a:bodyPr/>
          <a:lstStyle/>
          <a:p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Combining Velocities by Vector addition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671145"/>
            <a:ext cx="11146221" cy="4729655"/>
          </a:xfrm>
        </p:spPr>
        <p:txBody>
          <a:bodyPr>
            <a:normAutofit/>
          </a:bodyPr>
          <a:lstStyle/>
          <a:p>
            <a:r>
              <a:rPr lang="en-US" sz="4000" dirty="0"/>
              <a:t>Right Angles</a:t>
            </a:r>
          </a:p>
          <a:p>
            <a:r>
              <a:rPr lang="en-US" sz="4000" dirty="0"/>
              <a:t>a</a:t>
            </a:r>
            <a:r>
              <a:rPr lang="en-US" sz="4000" baseline="30000" dirty="0"/>
              <a:t>2</a:t>
            </a:r>
            <a:r>
              <a:rPr lang="en-US" sz="4000" dirty="0"/>
              <a:t> + </a:t>
            </a:r>
            <a:r>
              <a:rPr lang="en-US" sz="4000" dirty="0">
                <a:solidFill>
                  <a:srgbClr val="FFFFFF"/>
                </a:solidFill>
              </a:rPr>
              <a:t>b</a:t>
            </a:r>
            <a:r>
              <a:rPr lang="en-US" sz="4000" baseline="30000" dirty="0">
                <a:solidFill>
                  <a:srgbClr val="FFFFFF"/>
                </a:solidFill>
              </a:rPr>
              <a:t>2 </a:t>
            </a:r>
            <a:r>
              <a:rPr lang="en-US" sz="4000" dirty="0">
                <a:solidFill>
                  <a:srgbClr val="FFFFFF"/>
                </a:solidFill>
              </a:rPr>
              <a:t>= c</a:t>
            </a:r>
            <a:r>
              <a:rPr lang="en-US" sz="4000" baseline="30000" dirty="0">
                <a:solidFill>
                  <a:srgbClr val="FFFFFF"/>
                </a:solidFill>
              </a:rPr>
              <a:t>2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</a:p>
          <a:p>
            <a:pPr lvl="0">
              <a:buClr>
                <a:srgbClr val="FFFFCC"/>
              </a:buClr>
            </a:pPr>
            <a:r>
              <a:rPr lang="en-US" sz="4000" dirty="0">
                <a:solidFill>
                  <a:srgbClr val="FFFFFF"/>
                </a:solidFill>
              </a:rPr>
              <a:t>12km/hr</a:t>
            </a:r>
            <a:r>
              <a:rPr lang="en-US" sz="4000" baseline="30000" dirty="0">
                <a:solidFill>
                  <a:srgbClr val="FFFFFF"/>
                </a:solidFill>
              </a:rPr>
              <a:t>2</a:t>
            </a:r>
            <a:r>
              <a:rPr lang="en-US" sz="4000" dirty="0">
                <a:solidFill>
                  <a:srgbClr val="FFFFFF"/>
                </a:solidFill>
              </a:rPr>
              <a:t> + 5km/hr</a:t>
            </a:r>
            <a:r>
              <a:rPr lang="en-US" sz="4000" baseline="30000" dirty="0">
                <a:solidFill>
                  <a:srgbClr val="FFFFFF"/>
                </a:solidFill>
              </a:rPr>
              <a:t>2 </a:t>
            </a:r>
            <a:r>
              <a:rPr lang="en-US" sz="4000" dirty="0">
                <a:solidFill>
                  <a:srgbClr val="FFFFFF"/>
                </a:solidFill>
              </a:rPr>
              <a:t>= c</a:t>
            </a:r>
            <a:r>
              <a:rPr lang="en-US" sz="4000" baseline="30000" dirty="0">
                <a:solidFill>
                  <a:srgbClr val="FFFFFF"/>
                </a:solidFill>
              </a:rPr>
              <a:t>2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</a:p>
          <a:p>
            <a:pPr lvl="0">
              <a:buClr>
                <a:srgbClr val="FFFFCC"/>
              </a:buClr>
            </a:pPr>
            <a:r>
              <a:rPr lang="en-US" sz="4000" dirty="0">
                <a:solidFill>
                  <a:srgbClr val="FFFFFF"/>
                </a:solidFill>
              </a:rPr>
              <a:t>144km/</a:t>
            </a:r>
            <a:r>
              <a:rPr lang="en-US" sz="4000" dirty="0" err="1">
                <a:solidFill>
                  <a:srgbClr val="FFFFFF"/>
                </a:solidFill>
              </a:rPr>
              <a:t>hr</a:t>
            </a:r>
            <a:r>
              <a:rPr lang="en-US" sz="4000" dirty="0">
                <a:solidFill>
                  <a:srgbClr val="FFFFFF"/>
                </a:solidFill>
              </a:rPr>
              <a:t> + 25km/</a:t>
            </a:r>
            <a:r>
              <a:rPr lang="en-US" sz="4000" dirty="0" err="1">
                <a:solidFill>
                  <a:srgbClr val="FFFFFF"/>
                </a:solidFill>
              </a:rPr>
              <a:t>hr</a:t>
            </a:r>
            <a:r>
              <a:rPr lang="en-US" sz="4000" baseline="30000" dirty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>= c</a:t>
            </a:r>
            <a:r>
              <a:rPr lang="en-US" sz="4000" baseline="30000" dirty="0">
                <a:solidFill>
                  <a:srgbClr val="FFFFFF"/>
                </a:solidFill>
              </a:rPr>
              <a:t>2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</a:p>
          <a:p>
            <a:pPr lvl="0">
              <a:buClr>
                <a:srgbClr val="FFFFCC"/>
              </a:buClr>
            </a:pPr>
            <a:r>
              <a:rPr lang="en-US" sz="4000" dirty="0">
                <a:solidFill>
                  <a:srgbClr val="FFFFFF"/>
                </a:solidFill>
              </a:rPr>
              <a:t>169 = c</a:t>
            </a:r>
            <a:r>
              <a:rPr lang="en-US" sz="4000" baseline="30000" dirty="0">
                <a:solidFill>
                  <a:srgbClr val="FFFFFF"/>
                </a:solidFill>
              </a:rPr>
              <a:t>2</a:t>
            </a:r>
          </a:p>
          <a:p>
            <a:pPr lvl="0">
              <a:buClr>
                <a:srgbClr val="FFFFCC"/>
              </a:buClr>
            </a:pPr>
            <a:r>
              <a:rPr lang="en-US" sz="4000" dirty="0">
                <a:solidFill>
                  <a:srgbClr val="FFFFFF"/>
                </a:solidFill>
              </a:rPr>
              <a:t>C = 13km/</a:t>
            </a:r>
            <a:r>
              <a:rPr lang="en-US" sz="4000" dirty="0" err="1">
                <a:solidFill>
                  <a:srgbClr val="FFFFFF"/>
                </a:solidFill>
              </a:rPr>
              <a:t>hr</a:t>
            </a:r>
            <a:endParaRPr lang="en-US" sz="4000" dirty="0">
              <a:solidFill>
                <a:srgbClr val="FFFFFF"/>
              </a:solidFill>
            </a:endParaRPr>
          </a:p>
          <a:p>
            <a:pPr lvl="0">
              <a:buClr>
                <a:srgbClr val="FFFFCC"/>
              </a:buClr>
            </a:pPr>
            <a:endParaRPr lang="en-US" sz="4000" baseline="30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4000" dirty="0"/>
          </a:p>
          <a:p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6F8129-75F6-1088-D08B-519E255AA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147" y="1776839"/>
            <a:ext cx="5235264" cy="437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1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318215"/>
            <a:ext cx="11146221" cy="1210334"/>
          </a:xfrm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Arial"/>
              </a:rPr>
              <a:t>Combining Velocities by Vector addition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671145"/>
            <a:ext cx="11146221" cy="4729655"/>
          </a:xfrm>
        </p:spPr>
        <p:txBody>
          <a:bodyPr>
            <a:normAutofit/>
          </a:bodyPr>
          <a:lstStyle/>
          <a:p>
            <a:r>
              <a:rPr lang="en-US" sz="4000" dirty="0"/>
              <a:t>Same direction – add</a:t>
            </a:r>
          </a:p>
          <a:p>
            <a:r>
              <a:rPr lang="en-US" sz="4000" dirty="0"/>
              <a:t>Opposing/Opposite direction </a:t>
            </a:r>
            <a:r>
              <a:rPr lang="en-US" sz="4000"/>
              <a:t>– Subtract</a:t>
            </a:r>
            <a:endParaRPr lang="en-US" sz="4000" dirty="0"/>
          </a:p>
          <a:p>
            <a:r>
              <a:rPr lang="en-US" sz="4000" dirty="0"/>
              <a:t>Right Angles – Pythagorean Theorem</a:t>
            </a:r>
          </a:p>
          <a:p>
            <a:pPr marL="0" indent="0">
              <a:buNone/>
            </a:pPr>
            <a:r>
              <a:rPr lang="en-US" sz="4000" dirty="0"/>
              <a:t>	-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a</a:t>
            </a:r>
            <a:r>
              <a:rPr kumimoji="0" lang="en-US" sz="40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2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 + b</a:t>
            </a:r>
            <a:r>
              <a:rPr kumimoji="0" lang="en-US" sz="40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2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= c</a:t>
            </a:r>
            <a:r>
              <a:rPr kumimoji="0" lang="en-US" sz="40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2</a:t>
            </a:r>
            <a:endParaRPr lang="en-US" sz="4000" dirty="0"/>
          </a:p>
          <a:p>
            <a:endParaRPr lang="en-US" sz="4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336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318215"/>
            <a:ext cx="11146221" cy="1029736"/>
          </a:xfrm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671145"/>
            <a:ext cx="11146221" cy="4729655"/>
          </a:xfrm>
        </p:spPr>
        <p:txBody>
          <a:bodyPr>
            <a:normAutofit/>
          </a:bodyPr>
          <a:lstStyle/>
          <a:p>
            <a:r>
              <a:rPr lang="en-US" sz="3600" dirty="0"/>
              <a:t>A runner moves eastward at 10m/s. </a:t>
            </a:r>
          </a:p>
          <a:p>
            <a:pPr lvl="1"/>
            <a:r>
              <a:rPr lang="en-US" sz="3600" b="1" dirty="0">
                <a:solidFill>
                  <a:srgbClr val="FFFF00"/>
                </a:solidFill>
              </a:rPr>
              <a:t>speed</a:t>
            </a:r>
            <a:r>
              <a:rPr lang="en-US" sz="3600" dirty="0"/>
              <a:t> is 10m/s</a:t>
            </a:r>
          </a:p>
          <a:p>
            <a:pPr lvl="1"/>
            <a:r>
              <a:rPr lang="en-US" sz="3600" b="1" dirty="0">
                <a:solidFill>
                  <a:srgbClr val="FFFF00"/>
                </a:solidFill>
              </a:rPr>
              <a:t>velocity</a:t>
            </a:r>
            <a:r>
              <a:rPr lang="en-US" sz="3600" dirty="0"/>
              <a:t> is 10m/s east</a:t>
            </a:r>
          </a:p>
          <a:p>
            <a:pPr lvl="1"/>
            <a:endParaRPr lang="en-US" sz="3600" dirty="0"/>
          </a:p>
          <a:p>
            <a:r>
              <a:rPr lang="en-US" sz="3600" dirty="0"/>
              <a:t>Velocity is very important for airplane </a:t>
            </a:r>
            <a:r>
              <a:rPr lang="en-US" sz="3600" b="1" dirty="0">
                <a:solidFill>
                  <a:srgbClr val="FFFF00"/>
                </a:solidFill>
              </a:rPr>
              <a:t>pilots</a:t>
            </a:r>
            <a:r>
              <a:rPr lang="en-US" sz="3600" dirty="0"/>
              <a:t>, weather forecasters and </a:t>
            </a:r>
            <a:r>
              <a:rPr lang="en-US" sz="3600" b="1" dirty="0">
                <a:solidFill>
                  <a:srgbClr val="FFFF00"/>
                </a:solidFill>
              </a:rPr>
              <a:t>anyone</a:t>
            </a:r>
            <a:r>
              <a:rPr lang="en-US" sz="3600" dirty="0"/>
              <a:t> driving from one place to another.</a:t>
            </a:r>
          </a:p>
        </p:txBody>
      </p:sp>
    </p:spTree>
    <p:extLst>
      <p:ext uri="{BB962C8B-B14F-4D97-AF65-F5344CB8AC3E}">
        <p14:creationId xmlns:p14="http://schemas.microsoft.com/office/powerpoint/2010/main" val="115991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833A-9DDF-457D-AC92-D286D1BE92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C711-012D-4B17-A8A4-FFC7E13A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Speed is the rate at which an object moves or the ratio of the distance an object moves to the amount of time the object moves.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None/>
              <a:tabLst/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anose="05000000000000000000" pitchFamily="2" charset="2"/>
              <a:buChar char="l"/>
              <a:tabLst/>
              <a:defRPr/>
            </a:pPr>
            <a:r>
              <a:rPr lang="en-US" dirty="0">
                <a:solidFill>
                  <a:srgbClr val="FFFFFF"/>
                </a:solidFill>
                <a:latin typeface="Arial"/>
              </a:rPr>
              <a:t>Velocity is the speed in a given direction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None/>
              <a:tabLst/>
              <a:defRPr/>
            </a:pPr>
            <a:r>
              <a:rPr lang="en-US" dirty="0">
                <a:solidFill>
                  <a:srgbClr val="FFFFFF"/>
                </a:solidFill>
                <a:latin typeface="Arial"/>
              </a:rPr>
              <a:t>	- is a vector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anose="05000000000000000000" pitchFamily="2" charset="2"/>
              <a:buChar char="l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10199"/>
                </a:outerShdw>
              </a:effectLst>
              <a:uLnTx/>
              <a:uFillTx/>
              <a:latin typeface="Arial"/>
              <a:ea typeface="ＭＳ Ｐゴシック" pitchFamily="-8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anose="05000000000000000000" pitchFamily="2" charset="2"/>
              <a:buChar char="l"/>
              <a:tabLst/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3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833A-9DDF-457D-AC92-D286D1BE92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C711-012D-4B17-A8A4-FFC7E13A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Combining Velocities by Vector Addiction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	- Same direction – add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	- Opposing/Opposite direction –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Subract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10199"/>
                </a:outerShdw>
              </a:effectLst>
              <a:uLnTx/>
              <a:uFillTx/>
              <a:latin typeface="Arial"/>
              <a:ea typeface="ＭＳ Ｐゴシック" pitchFamily="-8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	- Right Angles – Pythagorean Theorem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		- a</a:t>
            </a:r>
            <a:r>
              <a:rPr kumimoji="0" lang="en-US" sz="4000" b="0" i="0" u="none" strike="noStrike" kern="0" cap="none" spc="0" normalizeH="0" baseline="3000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2</a:t>
            </a: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+ b</a:t>
            </a:r>
            <a:r>
              <a:rPr kumimoji="0" lang="en-US" sz="40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2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= c</a:t>
            </a:r>
            <a:r>
              <a:rPr kumimoji="0" lang="en-US" sz="4000" b="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uLnTx/>
                <a:uFillTx/>
                <a:latin typeface="Arial"/>
                <a:ea typeface="ＭＳ Ｐゴシック" pitchFamily="-84" charset="-128"/>
              </a:rPr>
              <a:t>2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10199"/>
                </a:outerShdw>
              </a:effectLst>
              <a:uLnTx/>
              <a:uFillTx/>
              <a:latin typeface="Arial"/>
              <a:ea typeface="ＭＳ Ｐゴシック" pitchFamily="-8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anose="05000000000000000000" pitchFamily="2" charset="2"/>
              <a:buChar char="l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10199"/>
                </a:outerShdw>
              </a:effectLst>
              <a:uLnTx/>
              <a:uFillTx/>
              <a:latin typeface="Arial"/>
              <a:ea typeface="ＭＳ Ｐゴシック" pitchFamily="-8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anose="05000000000000000000" pitchFamily="2" charset="2"/>
              <a:buChar char="l"/>
              <a:tabLst/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6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FBA8D-2F80-4797-A674-B7E8AC28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312447"/>
          </a:xfrm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0DAA4-B03B-4B46-9DDA-B9BF209CA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5548"/>
            <a:ext cx="10972800" cy="4315378"/>
          </a:xfrm>
        </p:spPr>
        <p:txBody>
          <a:bodyPr/>
          <a:lstStyle/>
          <a:p>
            <a:r>
              <a:rPr lang="en-US" dirty="0"/>
              <a:t>I can describe speed</a:t>
            </a:r>
          </a:p>
          <a:p>
            <a:endParaRPr lang="en-US" dirty="0"/>
          </a:p>
          <a:p>
            <a:r>
              <a:rPr lang="en-US" dirty="0"/>
              <a:t>I can describe velocity</a:t>
            </a:r>
          </a:p>
          <a:p>
            <a:endParaRPr lang="en-US" dirty="0"/>
          </a:p>
          <a:p>
            <a:r>
              <a:rPr lang="en-US" dirty="0"/>
              <a:t>I can explain the difference between speed and velocity</a:t>
            </a:r>
          </a:p>
        </p:txBody>
      </p:sp>
    </p:spTree>
    <p:extLst>
      <p:ext uri="{BB962C8B-B14F-4D97-AF65-F5344CB8AC3E}">
        <p14:creationId xmlns:p14="http://schemas.microsoft.com/office/powerpoint/2010/main" val="80197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Speed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90353"/>
                <a:ext cx="11410122" cy="4525963"/>
              </a:xfrm>
            </p:spPr>
            <p:txBody>
              <a:bodyPr/>
              <a:lstStyle/>
              <a:p>
                <a:pPr lvl="0" algn="ctr">
                  <a:buClr>
                    <a:srgbClr val="FFFFCC"/>
                  </a:buClr>
                  <a:buNone/>
                </a:pPr>
                <a:r>
                  <a:rPr lang="en-US" altLang="en-US" sz="3600" b="1" dirty="0">
                    <a:solidFill>
                      <a:srgbClr val="FFFFFF"/>
                    </a:solidFill>
                  </a:rPr>
                  <a:t>Speed is the rate at which an object moves or the ratio of the distance an object moves to the amount of time the object moves</a:t>
                </a:r>
              </a:p>
              <a:p>
                <a:pPr lvl="0" algn="ctr">
                  <a:buNone/>
                </a:pPr>
                <a:r>
                  <a:rPr lang="en-US" altLang="en-US" sz="7200" dirty="0"/>
                  <a:t>Speed</a:t>
                </a:r>
                <a:r>
                  <a:rPr lang="en-US" altLang="en-US" sz="72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7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𝑑𝑖𝑠𝑡𝑎𝑛𝑐𝑒</m:t>
                        </m:r>
                      </m:num>
                      <m:den>
                        <m:r>
                          <a:rPr lang="en-US" altLang="en-US" sz="7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en-US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𝑖𝑚𝑒</m:t>
                        </m:r>
                      </m:den>
                    </m:f>
                  </m:oMath>
                </a14:m>
                <a:r>
                  <a:rPr lang="en-US" altLang="en-US" sz="6000" dirty="0">
                    <a:solidFill>
                      <a:schemeClr val="tx1"/>
                    </a:solidFill>
                  </a:rPr>
                  <a:t> </a:t>
                </a:r>
              </a:p>
              <a:p>
                <a:pPr lvl="0" algn="ctr">
                  <a:buNone/>
                </a:pPr>
                <a:endParaRPr lang="en-US" altLang="en-US" sz="2000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90353"/>
                <a:ext cx="11410122" cy="4525963"/>
              </a:xfrm>
              <a:blipFill>
                <a:blip r:embed="rId2"/>
                <a:stretch>
                  <a:fillRect t="-2153" r="-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37785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FBA8D-2F80-4797-A674-B7E8AC28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312447"/>
          </a:xfrm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 Things you need to know to describe or calculate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0DAA4-B03B-4B46-9DDA-B9BF209CA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5548"/>
            <a:ext cx="10972800" cy="4315378"/>
          </a:xfrm>
        </p:spPr>
        <p:txBody>
          <a:bodyPr/>
          <a:lstStyle/>
          <a:p>
            <a:r>
              <a:rPr lang="en-US" sz="3600" dirty="0"/>
              <a:t>distance</a:t>
            </a:r>
          </a:p>
          <a:p>
            <a:endParaRPr lang="en-US" sz="3600" dirty="0"/>
          </a:p>
          <a:p>
            <a:r>
              <a:rPr lang="en-US" sz="3600" dirty="0"/>
              <a:t>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FBA8D-2F80-4797-A674-B7E8AC28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312447"/>
          </a:xfrm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 ways to express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0DAA4-B03B-4B46-9DDA-B9BF209CA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5548"/>
            <a:ext cx="10972800" cy="4315378"/>
          </a:xfrm>
        </p:spPr>
        <p:txBody>
          <a:bodyPr/>
          <a:lstStyle/>
          <a:p>
            <a:r>
              <a:rPr lang="en-US" sz="3600" dirty="0"/>
              <a:t>Average speed – How far you traveled in a given amount of time. Computed for the entire duration of the trip.</a:t>
            </a:r>
          </a:p>
          <a:p>
            <a:endParaRPr lang="en-US" sz="3600" dirty="0"/>
          </a:p>
          <a:p>
            <a:r>
              <a:rPr lang="en-US" sz="3600" dirty="0"/>
              <a:t>Instantaneous Speed – Speed at that very moment in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8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DDE76-51DE-4FB6-8FA2-54A5E724BE4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Formula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5970EF49-A2C6-4242-B1AC-11CF054090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09600" y="2026920"/>
              <a:ext cx="10972800" cy="2804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2957">
                      <a:extLst>
                        <a:ext uri="{9D8B030D-6E8A-4147-A177-3AD203B41FA5}">
                          <a16:colId xmlns:a16="http://schemas.microsoft.com/office/drawing/2014/main" val="3458950539"/>
                        </a:ext>
                      </a:extLst>
                    </a:gridCol>
                    <a:gridCol w="3273286">
                      <a:extLst>
                        <a:ext uri="{9D8B030D-6E8A-4147-A177-3AD203B41FA5}">
                          <a16:colId xmlns:a16="http://schemas.microsoft.com/office/drawing/2014/main" val="3446866358"/>
                        </a:ext>
                      </a:extLst>
                    </a:gridCol>
                    <a:gridCol w="4916557">
                      <a:extLst>
                        <a:ext uri="{9D8B030D-6E8A-4147-A177-3AD203B41FA5}">
                          <a16:colId xmlns:a16="http://schemas.microsoft.com/office/drawing/2014/main" val="390705270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</a:rPr>
                            <a:t>Formula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</a:rPr>
                            <a:t>Represents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</a:rPr>
                            <a:t>Units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6131482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en-US" sz="4000" dirty="0"/>
                        </a:p>
                        <a:p>
                          <a:pPr algn="ctr"/>
                          <a:r>
                            <a:rPr kumimoji="0" lang="en-US" altLang="en-US" sz="54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S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altLang="en-US" sz="54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altLang="en-US" sz="5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kumimoji="0" lang="en-US" altLang="en-US" sz="54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𝑇</m:t>
                                  </m:r>
                                </m:den>
                              </m:f>
                            </m:oMath>
                          </a14:m>
                          <a:endParaRPr lang="en-US" sz="5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S =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meters/second (m/s)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991156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d = Distance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meters (m)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904188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T = Time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Second (s)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514144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5970EF49-A2C6-4242-B1AC-11CF054090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09600" y="2026920"/>
              <a:ext cx="10972800" cy="2804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2957">
                      <a:extLst>
                        <a:ext uri="{9D8B030D-6E8A-4147-A177-3AD203B41FA5}">
                          <a16:colId xmlns:a16="http://schemas.microsoft.com/office/drawing/2014/main" val="3458950539"/>
                        </a:ext>
                      </a:extLst>
                    </a:gridCol>
                    <a:gridCol w="3273286">
                      <a:extLst>
                        <a:ext uri="{9D8B030D-6E8A-4147-A177-3AD203B41FA5}">
                          <a16:colId xmlns:a16="http://schemas.microsoft.com/office/drawing/2014/main" val="3446866358"/>
                        </a:ext>
                      </a:extLst>
                    </a:gridCol>
                    <a:gridCol w="4916557">
                      <a:extLst>
                        <a:ext uri="{9D8B030D-6E8A-4147-A177-3AD203B41FA5}">
                          <a16:colId xmlns:a16="http://schemas.microsoft.com/office/drawing/2014/main" val="3907052706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</a:rPr>
                            <a:t>Formula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</a:rPr>
                            <a:t>Represents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</a:rPr>
                            <a:t>Units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6131482"/>
                      </a:ext>
                    </a:extLst>
                  </a:tr>
                  <a:tr h="701040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8" t="-38150" r="-294530" b="-121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S =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meters/second (m/s)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9911563"/>
                      </a:ext>
                    </a:extLst>
                  </a:tr>
                  <a:tr h="7010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d = Distance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meters (m)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9041882"/>
                      </a:ext>
                    </a:extLst>
                  </a:tr>
                  <a:tr h="70104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T = Time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/>
                            <a:t>Second (s)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5141441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1F9DD3E-6A21-4D0B-85AF-D73189E9D732}"/>
              </a:ext>
            </a:extLst>
          </p:cNvPr>
          <p:cNvSpPr txBox="1"/>
          <p:nvPr/>
        </p:nvSpPr>
        <p:spPr>
          <a:xfrm>
            <a:off x="4426226" y="2721114"/>
            <a:ext cx="3644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Speed</a:t>
            </a:r>
          </a:p>
        </p:txBody>
      </p:sp>
    </p:spTree>
    <p:extLst>
      <p:ext uri="{BB962C8B-B14F-4D97-AF65-F5344CB8AC3E}">
        <p14:creationId xmlns:p14="http://schemas.microsoft.com/office/powerpoint/2010/main" val="273795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Speed Related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3626539"/>
                  </p:ext>
                </p:extLst>
              </p:nvPr>
            </p:nvGraphicFramePr>
            <p:xfrm>
              <a:off x="609600" y="2694903"/>
              <a:ext cx="10884648" cy="26144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28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2821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2821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75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solidFill>
                                <a:sysClr val="windowText" lastClr="000000"/>
                              </a:solidFill>
                            </a:rPr>
                            <a:t>Speed</a:t>
                          </a:r>
                        </a:p>
                      </a:txBody>
                      <a:tcPr marL="122452" marR="122452" marT="61226" marB="61226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solidFill>
                                <a:sysClr val="windowText" lastClr="000000"/>
                              </a:solidFill>
                            </a:rPr>
                            <a:t>Distance</a:t>
                          </a:r>
                        </a:p>
                      </a:txBody>
                      <a:tcPr marL="122452" marR="122452" marT="61226" marB="61226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solidFill>
                                <a:sysClr val="windowText" lastClr="000000"/>
                              </a:solidFill>
                            </a:rPr>
                            <a:t>Time</a:t>
                          </a:r>
                        </a:p>
                      </a:txBody>
                      <a:tcPr marL="122452" marR="122452" marT="61226" marB="61226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8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7200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sz="7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endParaRPr lang="en-US" sz="7200" kern="1200" baseline="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2452" marR="122452" marT="61226" marB="61226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7200" baseline="0" dirty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d = St</a:t>
                          </a:r>
                        </a:p>
                      </a:txBody>
                      <a:tcPr marL="122452" marR="122452" marT="61226" marB="61226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7200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sz="7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</m:oMath>
                          </a14:m>
                          <a:endParaRPr lang="en-US" sz="7200" baseline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2452" marR="122452" marT="61226" marB="61226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3626539"/>
                  </p:ext>
                </p:extLst>
              </p:nvPr>
            </p:nvGraphicFramePr>
            <p:xfrm>
              <a:off x="609600" y="2694903"/>
              <a:ext cx="10884648" cy="26144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282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2821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2821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875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solidFill>
                                <a:sysClr val="windowText" lastClr="000000"/>
                              </a:solidFill>
                            </a:rPr>
                            <a:t>Speed</a:t>
                          </a:r>
                        </a:p>
                      </a:txBody>
                      <a:tcPr marL="122452" marR="122452" marT="61226" marB="61226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solidFill>
                                <a:sysClr val="windowText" lastClr="000000"/>
                              </a:solidFill>
                            </a:rPr>
                            <a:t>Distance</a:t>
                          </a:r>
                        </a:p>
                      </a:txBody>
                      <a:tcPr marL="122452" marR="122452" marT="61226" marB="61226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solidFill>
                                <a:sysClr val="windowText" lastClr="000000"/>
                              </a:solidFill>
                            </a:rPr>
                            <a:t>Time</a:t>
                          </a:r>
                        </a:p>
                      </a:txBody>
                      <a:tcPr marL="122452" marR="122452" marT="61226" marB="61226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89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blipFill>
                          <a:blip r:embed="rId2"/>
                          <a:stretch>
                            <a:fillRect l="-336" t="-55088" r="-200504" b="-112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7200" baseline="0" dirty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d = St</a:t>
                          </a:r>
                        </a:p>
                      </a:txBody>
                      <a:tcPr marL="122452" marR="122452" marT="61226" marB="61226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blipFill>
                          <a:blip r:embed="rId2"/>
                          <a:stretch>
                            <a:fillRect l="-200504" t="-55088" r="-336" b="-112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32607496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 Average Speed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90353"/>
                <a:ext cx="11410122" cy="4525963"/>
              </a:xfrm>
            </p:spPr>
            <p:txBody>
              <a:bodyPr/>
              <a:lstStyle/>
              <a:p>
                <a:pPr lvl="0" algn="ctr">
                  <a:buClr>
                    <a:srgbClr val="FFFFCC"/>
                  </a:buClr>
                  <a:buNone/>
                </a:pPr>
                <a:r>
                  <a:rPr lang="en-US" altLang="en-US" sz="3600" b="1" dirty="0">
                    <a:solidFill>
                      <a:srgbClr val="FFFFFF"/>
                    </a:solidFill>
                  </a:rPr>
                  <a:t>Average speed is the total distance divided by the total time.</a:t>
                </a:r>
              </a:p>
              <a:p>
                <a:pPr lvl="0" algn="ctr">
                  <a:buNone/>
                </a:pPr>
                <a:r>
                  <a:rPr lang="en-US" altLang="en-US" sz="7200" dirty="0"/>
                  <a:t> Ave Speed</a:t>
                </a:r>
                <a:r>
                  <a:rPr lang="en-US" altLang="en-US" sz="72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7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altLang="en-US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𝑑𝑖𝑠𝑡𝑎𝑛𝑐𝑒</m:t>
                        </m:r>
                      </m:num>
                      <m:den>
                        <m:r>
                          <a:rPr lang="en-US" altLang="en-US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altLang="en-US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7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en-US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𝑖𝑚𝑒</m:t>
                        </m:r>
                      </m:den>
                    </m:f>
                  </m:oMath>
                </a14:m>
                <a:r>
                  <a:rPr lang="en-US" altLang="en-US" sz="6000" dirty="0">
                    <a:solidFill>
                      <a:schemeClr val="tx1"/>
                    </a:solidFill>
                  </a:rPr>
                  <a:t> </a:t>
                </a:r>
              </a:p>
              <a:p>
                <a:pPr lvl="0" algn="ctr">
                  <a:buNone/>
                </a:pPr>
                <a:endParaRPr lang="en-US" altLang="en-US" sz="2000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Reason used – Objects do not travel at a constant rate and gives you approximately how long the trip will take.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90353"/>
                <a:ext cx="11410122" cy="4525963"/>
              </a:xfrm>
              <a:blipFill>
                <a:blip r:embed="rId2"/>
                <a:stretch>
                  <a:fillRect l="-801" t="-2153" r="-1389" b="-5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82498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87" y="303764"/>
            <a:ext cx="10673254" cy="724936"/>
          </a:xfrm>
          <a:solidFill>
            <a:srgbClr val="CC0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Average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1" y="1198179"/>
            <a:ext cx="11114690" cy="4821621"/>
          </a:xfrm>
        </p:spPr>
        <p:txBody>
          <a:bodyPr/>
          <a:lstStyle/>
          <a:p>
            <a:r>
              <a:rPr lang="en-US" dirty="0"/>
              <a:t>Not all objects move at </a:t>
            </a:r>
            <a:r>
              <a:rPr lang="en-US" b="1" dirty="0">
                <a:solidFill>
                  <a:srgbClr val="FFFF00"/>
                </a:solidFill>
              </a:rPr>
              <a:t>constant</a:t>
            </a:r>
            <a:r>
              <a:rPr lang="en-US" dirty="0"/>
              <a:t> speeds.</a:t>
            </a:r>
          </a:p>
          <a:p>
            <a:endParaRPr lang="en-US" sz="16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FF00"/>
                </a:solidFill>
              </a:rPr>
              <a:t>average</a:t>
            </a:r>
            <a:r>
              <a:rPr lang="en-US" dirty="0"/>
              <a:t> speed also uses the formula speed = total distance/ total time</a:t>
            </a:r>
          </a:p>
          <a:p>
            <a:endParaRPr lang="en-US" sz="1600" dirty="0"/>
          </a:p>
          <a:p>
            <a:r>
              <a:rPr lang="en-US" dirty="0"/>
              <a:t>Going to Columbus, you 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FFFF00"/>
                </a:solidFill>
              </a:rPr>
              <a:t>change</a:t>
            </a:r>
            <a:r>
              <a:rPr lang="en-US" dirty="0"/>
              <a:t> speeds during the </a:t>
            </a:r>
          </a:p>
          <a:p>
            <a:pPr marL="68580" indent="0">
              <a:buNone/>
            </a:pPr>
            <a:r>
              <a:rPr lang="en-US" dirty="0"/>
              <a:t>drive many times. So over </a:t>
            </a:r>
          </a:p>
          <a:p>
            <a:pPr marL="68580" indent="0">
              <a:buNone/>
            </a:pPr>
            <a:r>
              <a:rPr lang="en-US" dirty="0"/>
              <a:t>all you travel at an </a:t>
            </a:r>
            <a:r>
              <a:rPr lang="en-US" b="1" dirty="0">
                <a:solidFill>
                  <a:srgbClr val="FFFF00"/>
                </a:solidFill>
              </a:rPr>
              <a:t>average</a:t>
            </a:r>
            <a:r>
              <a:rPr lang="en-US" dirty="0"/>
              <a:t> </a:t>
            </a:r>
          </a:p>
          <a:p>
            <a:pPr marL="68580" indent="0">
              <a:buNone/>
            </a:pPr>
            <a:r>
              <a:rPr lang="en-US" dirty="0"/>
              <a:t>speed.</a:t>
            </a:r>
          </a:p>
          <a:p>
            <a:endParaRPr lang="en-US" dirty="0"/>
          </a:p>
        </p:txBody>
      </p:sp>
      <p:pic>
        <p:nvPicPr>
          <p:cNvPr id="3074" name="Picture 2" descr="http://www.beginnerphysics.net/images/Fig3.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504" y="3113690"/>
            <a:ext cx="395143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46381"/>
      </p:ext>
    </p:extLst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526</Words>
  <Application>Microsoft Office PowerPoint</Application>
  <PresentationFormat>Widescreen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Orbit</vt:lpstr>
      <vt:lpstr>1_Orbit</vt:lpstr>
      <vt:lpstr>8th Grade Science Chapter 11-2 Speed and Velocity </vt:lpstr>
      <vt:lpstr>Learning Objectives</vt:lpstr>
      <vt:lpstr>Speed</vt:lpstr>
      <vt:lpstr>2 Things you need to know to describe or calculate speed</vt:lpstr>
      <vt:lpstr>2 ways to express speed</vt:lpstr>
      <vt:lpstr>Formula Representation</vt:lpstr>
      <vt:lpstr>Speed Related Equations</vt:lpstr>
      <vt:lpstr> Average Speed</vt:lpstr>
      <vt:lpstr>Average Speed</vt:lpstr>
      <vt:lpstr>Velocity</vt:lpstr>
      <vt:lpstr>3 Things you need to know to describe or calculate velocity</vt:lpstr>
      <vt:lpstr>Combining Velocities by Vector addition</vt:lpstr>
      <vt:lpstr>Combining Velocities by Vector addition</vt:lpstr>
      <vt:lpstr>Combining Velocities by Vector addition</vt:lpstr>
      <vt:lpstr>Combining Velocities by Vector addition</vt:lpstr>
      <vt:lpstr>Velocity</vt:lpstr>
      <vt:lpstr>Big Ideas</vt:lpstr>
      <vt:lpstr>Big Ideas</vt:lpstr>
    </vt:vector>
  </TitlesOfParts>
  <Company>Boyertown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Science Chapter 11-1 Frame of Reference and Relative Motion </dc:title>
  <dc:creator>Berger, Jerry</dc:creator>
  <cp:lastModifiedBy>Berger, Jerry</cp:lastModifiedBy>
  <cp:revision>73</cp:revision>
  <dcterms:created xsi:type="dcterms:W3CDTF">2018-11-15T13:42:09Z</dcterms:created>
  <dcterms:modified xsi:type="dcterms:W3CDTF">2022-12-06T18:26:15Z</dcterms:modified>
</cp:coreProperties>
</file>